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19"/>
  </p:notesMasterIdLst>
  <p:sldIdLst>
    <p:sldId id="570" r:id="rId4"/>
    <p:sldId id="257" r:id="rId5"/>
    <p:sldId id="569" r:id="rId6"/>
    <p:sldId id="273" r:id="rId7"/>
    <p:sldId id="275" r:id="rId8"/>
    <p:sldId id="566" r:id="rId9"/>
    <p:sldId id="567" r:id="rId10"/>
    <p:sldId id="306" r:id="rId11"/>
    <p:sldId id="304" r:id="rId12"/>
    <p:sldId id="571" r:id="rId13"/>
    <p:sldId id="307" r:id="rId14"/>
    <p:sldId id="312" r:id="rId15"/>
    <p:sldId id="313" r:id="rId16"/>
    <p:sldId id="563" r:id="rId17"/>
    <p:sldId id="5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 autoAdjust="0"/>
    <p:restoredTop sz="79932" autoAdjust="0"/>
  </p:normalViewPr>
  <p:slideViewPr>
    <p:cSldViewPr snapToGrid="0">
      <p:cViewPr varScale="1">
        <p:scale>
          <a:sx n="101" d="100"/>
          <a:sy n="101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7CD09-B83D-45E2-8057-98C29484B832}" type="datetimeFigureOut">
              <a:rPr lang="en-US" smtClean="0"/>
              <a:t>4/30/21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50911-1B1E-442C-AAB1-294386F7C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8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49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22222"/>
              </a:solidFill>
              <a:effectLst/>
              <a:latin typeface="Open Sans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2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1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52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1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50911-1B1E-442C-AAB1-294386F7C4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5320"/>
            <a:ext cx="10363200" cy="988935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37167"/>
            <a:ext cx="10363200" cy="20281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2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3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896" y="713232"/>
            <a:ext cx="11576304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E1B19C-261A-BA4C-8E19-2D59FC47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Symposium M3E.1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94A62-A928-8943-A8F0-E903E87F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762C-25CB-0445-9D62-4A5F8C85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19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C759-984E-4F51-A6AB-4DA6F136C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71657-CCDA-4FCF-A985-36EC376D8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6E2A6-4996-4595-9B8A-79BDBC19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2783-B933-44DA-952C-F7FDDB798F90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8EC48-0604-412E-B9EC-EB193117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3306C-88F4-46B8-8FE2-CAB726D8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C512-8545-40F6-8023-E805BA44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6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034" y="914400"/>
            <a:ext cx="11578167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034" y="1485440"/>
            <a:ext cx="11578167" cy="502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0C6AAD-44F2-C74C-B355-D090182CCCCF}"/>
              </a:ext>
            </a:extLst>
          </p:cNvPr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solidFill>
            <a:srgbClr val="D12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3EF83C-C592-AD4E-BEB5-3ED5A40BF4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08708" y="313118"/>
            <a:ext cx="1511300" cy="41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7A770-5C57-DE42-90EC-44F924C213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896" y="211518"/>
            <a:ext cx="1524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2768" y="136371"/>
            <a:ext cx="10314432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896" y="713232"/>
            <a:ext cx="11576304" cy="5798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38656" y="6591778"/>
            <a:ext cx="77406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Symposium M3E.1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15869" y="6593741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590875"/>
            <a:ext cx="6096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570DF-01E0-9347-9BA3-832F860655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0896" y="146304"/>
            <a:ext cx="1173480" cy="4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8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emf"/><Relationship Id="rId5" Type="http://schemas.openxmlformats.org/officeDocument/2006/relationships/image" Target="../media/image19.tif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5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tiff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2433E9-7A21-B244-A5C5-93CAC7386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491" y="1454571"/>
            <a:ext cx="7225018" cy="1109562"/>
          </a:xfrm>
        </p:spPr>
        <p:txBody>
          <a:bodyPr/>
          <a:lstStyle/>
          <a:p>
            <a:r>
              <a:rPr lang="en-US" sz="3000" dirty="0"/>
              <a:t>Nano-Optic Broadband Power Splitter Design via Cycle-Consistent Adversarial Deep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5402" y="3084298"/>
            <a:ext cx="8881195" cy="2806091"/>
          </a:xfrm>
        </p:spPr>
        <p:txBody>
          <a:bodyPr>
            <a:normAutofit fontScale="92500"/>
          </a:bodyPr>
          <a:lstStyle/>
          <a:p>
            <a:endParaRPr lang="en-US" altLang="ja-JP" b="1" baseline="300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1), 2) 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Yingheng Tang, </a:t>
            </a:r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1)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Keisuke Kojima, </a:t>
            </a:r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1) 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Toshiaki Koike-</a:t>
            </a:r>
            <a:r>
              <a:rPr lang="en-US" altLang="ja-JP" b="1" dirty="0" err="1">
                <a:latin typeface="Arial" pitchFamily="34" charset="0"/>
                <a:ea typeface="ＭＳ Ｐゴシック" pitchFamily="50" charset="-128"/>
                <a:cs typeface="Arial" pitchFamily="34" charset="0"/>
              </a:rPr>
              <a:t>Akino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, </a:t>
            </a:r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1)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Ye Wang, </a:t>
            </a:r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1) 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Devesh Jha, </a:t>
            </a:r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1) 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Kieran Parsons, and </a:t>
            </a:r>
            <a:r>
              <a:rPr lang="en-US" altLang="ja-JP" b="1" baseline="30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2) </a:t>
            </a:r>
            <a:r>
              <a:rPr lang="en-US" altLang="ja-JP" b="1" dirty="0" err="1">
                <a:latin typeface="Arial" pitchFamily="34" charset="0"/>
                <a:ea typeface="ＭＳ Ｐゴシック" pitchFamily="50" charset="-128"/>
                <a:cs typeface="Arial" pitchFamily="34" charset="0"/>
              </a:rPr>
              <a:t>Minghao</a:t>
            </a:r>
            <a:r>
              <a:rPr lang="en-US" altLang="ja-JP" b="1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Qi</a:t>
            </a:r>
          </a:p>
          <a:p>
            <a:endParaRPr lang="en-US" sz="2250" dirty="0"/>
          </a:p>
          <a:p>
            <a:pPr marL="342900" indent="-342900">
              <a:buAutoNum type="arabicParenR"/>
            </a:pPr>
            <a:endParaRPr lang="en-US" sz="2250" dirty="0"/>
          </a:p>
          <a:p>
            <a:pPr marL="685800" lvl="1" indent="-342900" algn="l">
              <a:buAutoNum type="arabicParenR"/>
            </a:pPr>
            <a:r>
              <a:rPr lang="en-US" sz="2600" dirty="0"/>
              <a:t>Mitsubishi Electric Research Laboratories, Cambridge, MA</a:t>
            </a:r>
          </a:p>
          <a:p>
            <a:pPr marL="685800" lvl="1" indent="-342900" algn="l">
              <a:buAutoNum type="arabicParenR"/>
            </a:pPr>
            <a:r>
              <a:rPr lang="en-US" sz="2600" dirty="0"/>
              <a:t>Purdue University, West </a:t>
            </a:r>
            <a:r>
              <a:rPr lang="en-US" sz="2600" dirty="0" err="1"/>
              <a:t>Lafeyette</a:t>
            </a:r>
            <a:r>
              <a:rPr lang="en-US" sz="2600" dirty="0"/>
              <a:t>, IN</a:t>
            </a:r>
          </a:p>
          <a:p>
            <a:endParaRPr lang="en-US" altLang="ja-JP" b="1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endParaRPr lang="en-US" altLang="ja-JP" b="1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endParaRPr lang="en-US" altLang="ja-JP" b="1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AAFADB-CAA0-4842-88A3-81E8A8E0233E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1</a:t>
            </a:fld>
            <a:endParaRPr lang="en-US" sz="12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BA688A4-520C-4F91-9DC7-55E8BF2D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83" y="148044"/>
            <a:ext cx="1637211" cy="67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1">
            <a:hlinkClick r:id="" action="ppaction://media"/>
            <a:extLst>
              <a:ext uri="{FF2B5EF4-FFF2-40B4-BE49-F238E27FC236}">
                <a16:creationId xmlns:a16="http://schemas.microsoft.com/office/drawing/2014/main" id="{65524D51-65D1-4EAF-9F5F-6FB0BE8B6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D0696A-3946-6949-93F1-82FCAAA9C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896982"/>
            <a:ext cx="7740683" cy="5613545"/>
          </a:xfrm>
        </p:spPr>
        <p:txBody>
          <a:bodyPr>
            <a:normAutofit/>
          </a:bodyPr>
          <a:lstStyle/>
          <a:p>
            <a:r>
              <a:rPr lang="en-US" sz="2000" dirty="0"/>
              <a:t>Using the same platform, we generated WDM filters targeting different wavelengths.</a:t>
            </a:r>
          </a:p>
          <a:p>
            <a:r>
              <a:rPr lang="en-US" sz="2000" dirty="0"/>
              <a:t>16 optimization runs are conducted targeting different wavelengths.</a:t>
            </a:r>
          </a:p>
          <a:p>
            <a:r>
              <a:rPr lang="en-US" sz="2000" dirty="0"/>
              <a:t>Total of 21,530 the training data.</a:t>
            </a:r>
          </a:p>
          <a:p>
            <a:r>
              <a:rPr lang="en-US" sz="2000" dirty="0"/>
              <a:t>We tried ACVAE with and without cycle consistency.</a:t>
            </a:r>
          </a:p>
          <a:p>
            <a:r>
              <a:rPr lang="en-US" sz="2000" dirty="0"/>
              <a:t>We picked the WDM splitter with the longest wavelength and tried to generate new devices with +40nm and +80nm shifted targets (extrapolation).</a:t>
            </a:r>
          </a:p>
          <a:p>
            <a:r>
              <a:rPr lang="en-US" sz="2000" dirty="0"/>
              <a:t>ACVAE-CC gives better splitter performances</a:t>
            </a:r>
          </a:p>
          <a:p>
            <a:pPr lvl="1"/>
            <a:r>
              <a:rPr lang="en-US" sz="1800" dirty="0"/>
              <a:t>Less change in the transmittance peak/bottom</a:t>
            </a:r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01201-375B-4B49-ACB4-70D203D42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719" y="1204160"/>
            <a:ext cx="2392293" cy="1916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DA6736-F4F7-1848-82F1-C4094E63F4C8}"/>
              </a:ext>
            </a:extLst>
          </p:cNvPr>
          <p:cNvSpPr txBox="1"/>
          <p:nvPr/>
        </p:nvSpPr>
        <p:spPr>
          <a:xfrm>
            <a:off x="8879714" y="794203"/>
            <a:ext cx="310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Training data example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707A9-4F56-49C3-A191-A234B2D3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28258"/>
            <a:ext cx="7428240" cy="489960"/>
          </a:xfrm>
        </p:spPr>
        <p:txBody>
          <a:bodyPr/>
          <a:lstStyle/>
          <a:p>
            <a:r>
              <a:rPr lang="en-US" altLang="zh-C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(WDM splitter)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64EE2757-D331-42A6-A8F6-0246DE07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D83E7B-1ED0-427E-AD4A-6F3FF625AC46}"/>
              </a:ext>
            </a:extLst>
          </p:cNvPr>
          <p:cNvGrpSpPr/>
          <p:nvPr/>
        </p:nvGrpSpPr>
        <p:grpSpPr>
          <a:xfrm>
            <a:off x="5665486" y="3569129"/>
            <a:ext cx="6428456" cy="2921222"/>
            <a:chOff x="2214531" y="3408283"/>
            <a:chExt cx="7133774" cy="3381008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BDFDEF55-4EFC-4833-9963-177BCD24A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93" y="3592949"/>
              <a:ext cx="3590912" cy="319634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E6D87511-BBBA-44D0-9952-9BB65A97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531" y="3592949"/>
              <a:ext cx="3788739" cy="31963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010FE9-FC8E-4E0B-B5B6-4B28D67BB462}"/>
                </a:ext>
              </a:extLst>
            </p:cNvPr>
            <p:cNvSpPr txBox="1"/>
            <p:nvPr/>
          </p:nvSpPr>
          <p:spPr>
            <a:xfrm>
              <a:off x="6978526" y="3408283"/>
              <a:ext cx="168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ACVAE-CC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2738BF-D48A-4FAB-B3F7-AF84BD432E07}"/>
                </a:ext>
              </a:extLst>
            </p:cNvPr>
            <p:cNvSpPr txBox="1"/>
            <p:nvPr/>
          </p:nvSpPr>
          <p:spPr>
            <a:xfrm>
              <a:off x="3764110" y="3408283"/>
              <a:ext cx="1080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ACVAE</a:t>
              </a:r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6E58C1-87D1-4D32-A0C0-18A312C637B6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10</a:t>
            </a:fld>
            <a:endParaRPr lang="en-US" sz="12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761FA1-F761-4DD3-B253-BED1EC40A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0CEB975-751D-4D7C-AE72-1F003AC62C0C}"/>
              </a:ext>
            </a:extLst>
          </p:cNvPr>
          <p:cNvSpPr txBox="1">
            <a:spLocks/>
          </p:cNvSpPr>
          <p:nvPr/>
        </p:nvSpPr>
        <p:spPr>
          <a:xfrm>
            <a:off x="10659904" y="6523157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11</a:t>
            </a:fld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885E7B-3CDB-4E5F-84AD-8487942D0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436" y="593106"/>
            <a:ext cx="3620970" cy="27157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7A8454-BC86-4F0F-A40A-F35353889F7C}"/>
              </a:ext>
            </a:extLst>
          </p:cNvPr>
          <p:cNvSpPr txBox="1"/>
          <p:nvPr/>
        </p:nvSpPr>
        <p:spPr>
          <a:xfrm>
            <a:off x="416977" y="807247"/>
            <a:ext cx="551355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chip and the mask is designed at MERL and is fabricated through external foundry(Applied Nanotools).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Edge coupling measurement of the power splitter is conducted in Purdue (total transmission and power splitting ratio).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 the first version of the devices, we put devices with constant hole size as well to increase the chance of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b="1" dirty="0"/>
          </a:p>
          <a:p>
            <a:endParaRPr lang="en-US" sz="1500" b="1" dirty="0"/>
          </a:p>
          <a:p>
            <a:endParaRPr lang="en-US" sz="1500" b="1" dirty="0"/>
          </a:p>
          <a:p>
            <a:endParaRPr lang="en-US" sz="1500" b="1" dirty="0"/>
          </a:p>
        </p:txBody>
      </p:sp>
      <p:pic>
        <p:nvPicPr>
          <p:cNvPr id="22" name="Picture 2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8BBDE56-9F56-4A05-B4AA-F95D3F7BD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06" y="3682780"/>
            <a:ext cx="3197079" cy="23978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BD1F433-279A-46D9-97B4-2565799854F8}"/>
              </a:ext>
            </a:extLst>
          </p:cNvPr>
          <p:cNvSpPr txBox="1">
            <a:spLocks/>
          </p:cNvSpPr>
          <p:nvPr/>
        </p:nvSpPr>
        <p:spPr>
          <a:xfrm>
            <a:off x="1070470" y="83003"/>
            <a:ext cx="7428240" cy="489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(beam splitter measurement result)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3FBE7F5-47D3-454C-832F-01DE941C54F6}"/>
              </a:ext>
            </a:extLst>
          </p:cNvPr>
          <p:cNvSpPr/>
          <p:nvPr/>
        </p:nvSpPr>
        <p:spPr>
          <a:xfrm>
            <a:off x="2930813" y="4314683"/>
            <a:ext cx="1212783" cy="1058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76EB0F-55A0-4BC9-B58C-CC8383A679E8}"/>
              </a:ext>
            </a:extLst>
          </p:cNvPr>
          <p:cNvSpPr/>
          <p:nvPr/>
        </p:nvSpPr>
        <p:spPr>
          <a:xfrm>
            <a:off x="481637" y="4314683"/>
            <a:ext cx="1212783" cy="1058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Source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F894FF-1489-46FE-99DD-91FBCE9A8FDE}"/>
              </a:ext>
            </a:extLst>
          </p:cNvPr>
          <p:cNvCxnSpPr>
            <a:cxnSpLocks/>
            <a:stCxn id="28" idx="3"/>
            <a:endCxn id="27" idx="1"/>
          </p:cNvCxnSpPr>
          <p:nvPr/>
        </p:nvCxnSpPr>
        <p:spPr>
          <a:xfrm>
            <a:off x="1694420" y="4844073"/>
            <a:ext cx="12363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7386AAB-EFF1-469F-9EE4-80562C189FD9}"/>
              </a:ext>
            </a:extLst>
          </p:cNvPr>
          <p:cNvCxnSpPr>
            <a:cxnSpLocks/>
            <a:stCxn id="27" idx="3"/>
            <a:endCxn id="31" idx="1"/>
          </p:cNvCxnSpPr>
          <p:nvPr/>
        </p:nvCxnSpPr>
        <p:spPr>
          <a:xfrm flipV="1">
            <a:off x="4143596" y="4844072"/>
            <a:ext cx="1281989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A6432F-4121-449F-8973-ACB685E46D9F}"/>
              </a:ext>
            </a:extLst>
          </p:cNvPr>
          <p:cNvSpPr/>
          <p:nvPr/>
        </p:nvSpPr>
        <p:spPr>
          <a:xfrm>
            <a:off x="5425585" y="4314682"/>
            <a:ext cx="1212783" cy="1058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meter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BA472A-833A-4472-BC2A-B3F0E8E0A769}"/>
              </a:ext>
            </a:extLst>
          </p:cNvPr>
          <p:cNvSpPr txBox="1"/>
          <p:nvPr/>
        </p:nvSpPr>
        <p:spPr>
          <a:xfrm>
            <a:off x="1688003" y="4548967"/>
            <a:ext cx="1365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Edge coupling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DBE6F7-6D9E-44CE-9B63-63075D1AFB5D}"/>
              </a:ext>
            </a:extLst>
          </p:cNvPr>
          <p:cNvSpPr txBox="1"/>
          <p:nvPr/>
        </p:nvSpPr>
        <p:spPr>
          <a:xfrm>
            <a:off x="4126176" y="4548968"/>
            <a:ext cx="1365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Edge coupling</a:t>
            </a:r>
          </a:p>
        </p:txBody>
      </p:sp>
      <p:sp>
        <p:nvSpPr>
          <p:cNvPr id="34" name="Date Placeholder 6">
            <a:extLst>
              <a:ext uri="{FF2B5EF4-FFF2-40B4-BE49-F238E27FC236}">
                <a16:creationId xmlns:a16="http://schemas.microsoft.com/office/drawing/2014/main" id="{5D73A36D-5A20-4086-BFF5-E6CB8DDA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47A54B-F91D-43A9-B69C-75EE2B45C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CA478-0875-46F2-A5D0-7F3904AE2BCB}"/>
              </a:ext>
            </a:extLst>
          </p:cNvPr>
          <p:cNvSpPr txBox="1"/>
          <p:nvPr/>
        </p:nvSpPr>
        <p:spPr>
          <a:xfrm>
            <a:off x="5107526" y="681760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(5:5)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0CEB975-751D-4D7C-AE72-1F003AC62C0C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12</a:t>
            </a:fld>
            <a:endParaRPr lang="en-US" sz="1200" dirty="0"/>
          </a:p>
        </p:txBody>
      </p:sp>
      <p:pic>
        <p:nvPicPr>
          <p:cNvPr id="4" name="Picture 3" descr="A picture containing rain, plane, boat&#10;&#10;Description automatically generated">
            <a:extLst>
              <a:ext uri="{FF2B5EF4-FFF2-40B4-BE49-F238E27FC236}">
                <a16:creationId xmlns:a16="http://schemas.microsoft.com/office/drawing/2014/main" id="{0A3EF989-0164-4397-88D9-77D895AB2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46" y="1425694"/>
            <a:ext cx="2702633" cy="2026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74CB30-97FE-4875-9A16-14B5CC6CA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90" y="1001816"/>
            <a:ext cx="3284338" cy="2701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29FD21-6E86-47C8-ADF9-E1FB5236D2A9}"/>
              </a:ext>
            </a:extLst>
          </p:cNvPr>
          <p:cNvSpPr txBox="1"/>
          <p:nvPr/>
        </p:nvSpPr>
        <p:spPr>
          <a:xfrm>
            <a:off x="5178435" y="1051093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5C4A5-8E1B-483E-9D37-76580BF683DD}"/>
              </a:ext>
            </a:extLst>
          </p:cNvPr>
          <p:cNvSpPr txBox="1"/>
          <p:nvPr/>
        </p:nvSpPr>
        <p:spPr>
          <a:xfrm>
            <a:off x="8478590" y="1056362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6ABACDD-7A45-48EB-8133-21B26069AEB0}"/>
              </a:ext>
            </a:extLst>
          </p:cNvPr>
          <p:cNvSpPr txBox="1">
            <a:spLocks/>
          </p:cNvSpPr>
          <p:nvPr/>
        </p:nvSpPr>
        <p:spPr>
          <a:xfrm>
            <a:off x="1088028" y="191800"/>
            <a:ext cx="7428240" cy="489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(beam splitter measurement result)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F1B42F83-3318-476C-9425-F779FA6C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68E0EC-9637-41F8-95C0-DE48369382A2}"/>
              </a:ext>
            </a:extLst>
          </p:cNvPr>
          <p:cNvCxnSpPr/>
          <p:nvPr/>
        </p:nvCxnSpPr>
        <p:spPr>
          <a:xfrm>
            <a:off x="9057457" y="1851586"/>
            <a:ext cx="256032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998FB3-90CE-4A9E-91A4-9044F7E5ABBA}"/>
              </a:ext>
            </a:extLst>
          </p:cNvPr>
          <p:cNvSpPr txBox="1"/>
          <p:nvPr/>
        </p:nvSpPr>
        <p:spPr>
          <a:xfrm>
            <a:off x="5033711" y="3488879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(6:4)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56D4F-3674-4ED8-9722-8EC768AF5300}"/>
              </a:ext>
            </a:extLst>
          </p:cNvPr>
          <p:cNvSpPr txBox="1"/>
          <p:nvPr/>
        </p:nvSpPr>
        <p:spPr>
          <a:xfrm>
            <a:off x="5104620" y="3858212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A3B665-BB6A-4F91-8B9A-67DF0A2980C9}"/>
              </a:ext>
            </a:extLst>
          </p:cNvPr>
          <p:cNvSpPr txBox="1"/>
          <p:nvPr/>
        </p:nvSpPr>
        <p:spPr>
          <a:xfrm>
            <a:off x="8404775" y="3863481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98E158-B060-48E6-B015-80E6D83E8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020" y="4022250"/>
            <a:ext cx="3142138" cy="2535274"/>
          </a:xfrm>
          <a:prstGeom prst="rect">
            <a:avLst/>
          </a:prstGeom>
        </p:spPr>
      </p:pic>
      <p:pic>
        <p:nvPicPr>
          <p:cNvPr id="23" name="Picture 22" descr="A picture containing rain, plane&#10;&#10;Description automatically generated">
            <a:extLst>
              <a:ext uri="{FF2B5EF4-FFF2-40B4-BE49-F238E27FC236}">
                <a16:creationId xmlns:a16="http://schemas.microsoft.com/office/drawing/2014/main" id="{3B6D4042-DE0D-4CF3-ABF1-B3A7040C81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06" y="4196604"/>
            <a:ext cx="2989817" cy="22990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F63B49-57E8-4464-AD29-B1AF616A1898}"/>
              </a:ext>
            </a:extLst>
          </p:cNvPr>
          <p:cNvCxnSpPr>
            <a:cxnSpLocks/>
          </p:cNvCxnSpPr>
          <p:nvPr/>
        </p:nvCxnSpPr>
        <p:spPr>
          <a:xfrm>
            <a:off x="9151757" y="4633976"/>
            <a:ext cx="23783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E31D71-679F-4FB5-A5E5-3B534DFB2716}"/>
              </a:ext>
            </a:extLst>
          </p:cNvPr>
          <p:cNvCxnSpPr>
            <a:cxnSpLocks/>
          </p:cNvCxnSpPr>
          <p:nvPr/>
        </p:nvCxnSpPr>
        <p:spPr>
          <a:xfrm>
            <a:off x="9151757" y="4969256"/>
            <a:ext cx="23783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D5A971-6CE8-4B99-93F9-206F2D8FFBDB}"/>
              </a:ext>
            </a:extLst>
          </p:cNvPr>
          <p:cNvSpPr txBox="1"/>
          <p:nvPr/>
        </p:nvSpPr>
        <p:spPr>
          <a:xfrm>
            <a:off x="416977" y="807247"/>
            <a:ext cx="431098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Overall, 5:5 and 6:4 device have shown good performance with small loss.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 5:5 device, the splitting ratio is close to 1 and the insertion loss is ~-0.5dB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 6:4 device, the splitting ratio is ranging from 0.708 to 0.631 (target:0.67) and the insertion loss is ~-0.3dB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  <a:p>
            <a:endParaRPr lang="en-US" sz="1500" b="1" dirty="0"/>
          </a:p>
          <a:p>
            <a:endParaRPr lang="en-US" sz="1500" b="1" dirty="0"/>
          </a:p>
          <a:p>
            <a:endParaRPr lang="en-US" sz="1500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0E2AD6-06D9-42EF-B891-3682C7710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3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0CEB975-751D-4D7C-AE72-1F003AC62C0C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13</a:t>
            </a:fld>
            <a:endParaRPr lang="en-US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3792D55-252F-4461-8282-7A6B39EC4396}"/>
              </a:ext>
            </a:extLst>
          </p:cNvPr>
          <p:cNvSpPr txBox="1">
            <a:spLocks/>
          </p:cNvSpPr>
          <p:nvPr/>
        </p:nvSpPr>
        <p:spPr>
          <a:xfrm>
            <a:off x="1088028" y="191800"/>
            <a:ext cx="7428240" cy="489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(beam splitter measurement result)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11C09594-2D54-4D3D-93A7-D973BBD9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5E1C6-AE9C-4F32-A476-BE225958D0CE}"/>
              </a:ext>
            </a:extLst>
          </p:cNvPr>
          <p:cNvSpPr txBox="1"/>
          <p:nvPr/>
        </p:nvSpPr>
        <p:spPr>
          <a:xfrm>
            <a:off x="4930150" y="857251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EFEABE-2E8B-4242-9F9E-35C1490BE49E}"/>
              </a:ext>
            </a:extLst>
          </p:cNvPr>
          <p:cNvSpPr txBox="1"/>
          <p:nvPr/>
        </p:nvSpPr>
        <p:spPr>
          <a:xfrm>
            <a:off x="8230304" y="862520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C7847A5-B54F-4111-BF3E-09CB85D89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998" y="953210"/>
            <a:ext cx="3466032" cy="2680219"/>
          </a:xfrm>
          <a:prstGeom prst="rect">
            <a:avLst/>
          </a:prstGeom>
        </p:spPr>
      </p:pic>
      <p:pic>
        <p:nvPicPr>
          <p:cNvPr id="26" name="Picture 25" descr="A picture containing rain&#10;&#10;Description automatically generated">
            <a:extLst>
              <a:ext uri="{FF2B5EF4-FFF2-40B4-BE49-F238E27FC236}">
                <a16:creationId xmlns:a16="http://schemas.microsoft.com/office/drawing/2014/main" id="{568334FF-4F03-4A87-8B3B-A703A308A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16" y="1204446"/>
            <a:ext cx="2826015" cy="21195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4D0B3CB-E90F-4BDF-AF11-A8A49E636BDC}"/>
              </a:ext>
            </a:extLst>
          </p:cNvPr>
          <p:cNvSpPr txBox="1"/>
          <p:nvPr/>
        </p:nvSpPr>
        <p:spPr>
          <a:xfrm>
            <a:off x="4915392" y="644679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(7:3)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95B423-1A9E-4974-B615-EE306EF53280}"/>
              </a:ext>
            </a:extLst>
          </p:cNvPr>
          <p:cNvSpPr txBox="1"/>
          <p:nvPr/>
        </p:nvSpPr>
        <p:spPr>
          <a:xfrm>
            <a:off x="5163444" y="3344902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(8:2)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610F49-8136-4F65-B7FB-90BFFFD831CB}"/>
              </a:ext>
            </a:extLst>
          </p:cNvPr>
          <p:cNvSpPr txBox="1"/>
          <p:nvPr/>
        </p:nvSpPr>
        <p:spPr>
          <a:xfrm>
            <a:off x="5234353" y="3714235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F7B315-E7EB-43F9-9F94-42B390615A9E}"/>
              </a:ext>
            </a:extLst>
          </p:cNvPr>
          <p:cNvSpPr txBox="1"/>
          <p:nvPr/>
        </p:nvSpPr>
        <p:spPr>
          <a:xfrm>
            <a:off x="8534508" y="3719504"/>
            <a:ext cx="77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</a:p>
        </p:txBody>
      </p:sp>
      <p:pic>
        <p:nvPicPr>
          <p:cNvPr id="36" name="Picture 35" descr="A picture containing rain&#10;&#10;Description automatically generated">
            <a:extLst>
              <a:ext uri="{FF2B5EF4-FFF2-40B4-BE49-F238E27FC236}">
                <a16:creationId xmlns:a16="http://schemas.microsoft.com/office/drawing/2014/main" id="{4DE72CB2-BE35-40FA-9334-D380E6A31D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90" y="4054051"/>
            <a:ext cx="2932477" cy="21993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30DE0D-4596-48A1-88DD-BAF703698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0176" y="3834480"/>
            <a:ext cx="3216854" cy="264673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499259-55E2-45DC-BAE9-EC07E228D129}"/>
              </a:ext>
            </a:extLst>
          </p:cNvPr>
          <p:cNvCxnSpPr>
            <a:cxnSpLocks/>
          </p:cNvCxnSpPr>
          <p:nvPr/>
        </p:nvCxnSpPr>
        <p:spPr>
          <a:xfrm>
            <a:off x="8831033" y="1497656"/>
            <a:ext cx="267298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6668C8-6093-4E14-9C45-E809C134F577}"/>
              </a:ext>
            </a:extLst>
          </p:cNvPr>
          <p:cNvCxnSpPr>
            <a:cxnSpLocks/>
          </p:cNvCxnSpPr>
          <p:nvPr/>
        </p:nvCxnSpPr>
        <p:spPr>
          <a:xfrm>
            <a:off x="8831033" y="2320615"/>
            <a:ext cx="267298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D5A05C-A554-4B1A-9EF7-D0BC67F6AAC2}"/>
              </a:ext>
            </a:extLst>
          </p:cNvPr>
          <p:cNvCxnSpPr>
            <a:cxnSpLocks/>
          </p:cNvCxnSpPr>
          <p:nvPr/>
        </p:nvCxnSpPr>
        <p:spPr>
          <a:xfrm>
            <a:off x="9065620" y="5481827"/>
            <a:ext cx="24384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5FFE7A8-728D-4E2E-8282-032CFFEB1113}"/>
              </a:ext>
            </a:extLst>
          </p:cNvPr>
          <p:cNvCxnSpPr>
            <a:cxnSpLocks/>
          </p:cNvCxnSpPr>
          <p:nvPr/>
        </p:nvCxnSpPr>
        <p:spPr>
          <a:xfrm>
            <a:off x="9065620" y="4171184"/>
            <a:ext cx="24384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0D074BA-8BFD-454C-AD6E-C8C20F7BBAE2}"/>
              </a:ext>
            </a:extLst>
          </p:cNvPr>
          <p:cNvSpPr txBox="1"/>
          <p:nvPr/>
        </p:nvSpPr>
        <p:spPr>
          <a:xfrm>
            <a:off x="416977" y="807247"/>
            <a:ext cx="4310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insertion loss for the 7:3 and 8:2 devices are larger.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 7:3 device, the splitting ratio is ranging from 0.51 to 0.38 (target:0.43) with insertion loss to be -2.5dB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 8:2 device, the splitting ratio is ranging from 0.32 to 0.26 (target :0.25) with insertion loss to be -1dB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  <a:p>
            <a:endParaRPr lang="en-US" sz="1500" b="1" dirty="0"/>
          </a:p>
          <a:p>
            <a:endParaRPr lang="en-US" sz="1500" b="1" dirty="0"/>
          </a:p>
          <a:p>
            <a:endParaRPr lang="en-US" sz="1500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ECF0DE-B867-4534-816C-5F2568F23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8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B7128-232A-3241-BBDB-3185A9742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A8EC1-4087-42E4-BACD-FD26BE43BD0C}"/>
              </a:ext>
            </a:extLst>
          </p:cNvPr>
          <p:cNvSpPr txBox="1"/>
          <p:nvPr/>
        </p:nvSpPr>
        <p:spPr>
          <a:xfrm>
            <a:off x="458071" y="1024237"/>
            <a:ext cx="64428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further improved the ACVAE model by applying the cycle consistency concept to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model can be used</a:t>
            </a:r>
            <a:r>
              <a:rPr lang="en-US" b="1" dirty="0"/>
              <a:t> </a:t>
            </a:r>
            <a:r>
              <a:rPr lang="en-US" dirty="0"/>
              <a:t>to generate the splitters with arbitrary splitting ratio without further optimization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final generated devices can reach over 90% transmission across a wide bandwidth (1250nm – 1800nm)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ACVAE model with cycle consistency also shows decent improvement from our previous ACVAE model in terms of Figure of Merit (FOM).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measurements have been performed to experimentally prove our model-generated devices are functioning properly.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A63CE-AE52-4874-BBFA-30621658B968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14</a:t>
            </a:fld>
            <a:endParaRPr lang="en-US" sz="1200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4420AE4-80D9-4DF6-87CF-FA36E899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412FC6-6FE8-4B89-8A54-04D3B12B7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B7128-232A-3241-BBDB-3185A974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087" y="2731527"/>
            <a:ext cx="3051484" cy="490458"/>
          </a:xfrm>
        </p:spPr>
        <p:txBody>
          <a:bodyPr/>
          <a:lstStyle/>
          <a:p>
            <a:pPr algn="ctr"/>
            <a:r>
              <a:rPr lang="en-US" sz="4000" dirty="0"/>
              <a:t>Thank you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363E90-39EB-4BF0-B1C4-2E3831929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24252E-BEED-F945-A098-AD6995A35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157468"/>
            <a:ext cx="11576304" cy="354516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ACVAE model (previous work)</a:t>
            </a:r>
          </a:p>
          <a:p>
            <a:r>
              <a:rPr lang="en-US" dirty="0"/>
              <a:t>ACVAE model with cycle-consistency</a:t>
            </a:r>
          </a:p>
          <a:p>
            <a:r>
              <a:rPr lang="en-US" dirty="0"/>
              <a:t>Result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1BD0F57-82CA-3E46-A211-F49DE525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7C7EA4-05E6-4BBB-8177-079C1B1BCDB7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2</a:t>
            </a:fld>
            <a:endParaRPr lang="en-US" sz="1200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F7D4AC6-E544-430F-A9DB-33977860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1467C-2639-486A-A26C-350CD6CA1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1BD0F57-82CA-3E46-A211-F49DE525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31E3F-6F5D-4849-8645-5CF72653B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5203" y="788332"/>
            <a:ext cx="7105059" cy="3219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B3B32-26E0-424F-8B2C-83028FA2F277}"/>
              </a:ext>
            </a:extLst>
          </p:cNvPr>
          <p:cNvSpPr txBox="1"/>
          <p:nvPr/>
        </p:nvSpPr>
        <p:spPr>
          <a:xfrm>
            <a:off x="7860627" y="1066215"/>
            <a:ext cx="100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Variance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7547B5-B05F-4A5B-896A-6EA271C1DF96}"/>
              </a:ext>
            </a:extLst>
          </p:cNvPr>
          <p:cNvSpPr/>
          <p:nvPr/>
        </p:nvSpPr>
        <p:spPr>
          <a:xfrm>
            <a:off x="1102198" y="5730378"/>
            <a:ext cx="8887146" cy="830997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/>
              <a:t>Tahersima</a:t>
            </a:r>
            <a:r>
              <a:rPr lang="en-US" sz="1600" i="1" dirty="0"/>
              <a:t>, M.H., Kojima, K., Koike-Akino, T., Jha, D., Wang, B., Lin, C. and Parsons, K., Scientific Reports (Nature), 2019.</a:t>
            </a:r>
          </a:p>
          <a:p>
            <a:r>
              <a:rPr lang="en-US" sz="1600" i="1" dirty="0" err="1"/>
              <a:t>Tahersima</a:t>
            </a:r>
            <a:r>
              <a:rPr lang="en-US" sz="1600" i="1" dirty="0"/>
              <a:t>, M.H., Kojima, K., Koike-Akino, T., Jha, D., Wang, B., Lin, C. and Parsons, K., OFC, 2019.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EC042-2CA4-486D-B42A-9286D8D4AF22}"/>
              </a:ext>
            </a:extLst>
          </p:cNvPr>
          <p:cNvSpPr txBox="1"/>
          <p:nvPr/>
        </p:nvSpPr>
        <p:spPr>
          <a:xfrm>
            <a:off x="7671938" y="1136622"/>
            <a:ext cx="1387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27807-7DDC-4AE1-A484-C34576CF7DC2}"/>
              </a:ext>
            </a:extLst>
          </p:cNvPr>
          <p:cNvSpPr/>
          <p:nvPr/>
        </p:nvSpPr>
        <p:spPr>
          <a:xfrm>
            <a:off x="2063060" y="835246"/>
            <a:ext cx="652388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89C667-CF4C-4D08-838F-45895A9EE6E3}"/>
              </a:ext>
            </a:extLst>
          </p:cNvPr>
          <p:cNvSpPr/>
          <p:nvPr/>
        </p:nvSpPr>
        <p:spPr>
          <a:xfrm>
            <a:off x="2241875" y="3585850"/>
            <a:ext cx="652388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BCC0D-D597-4F45-B47F-69B91F30AAE7}"/>
              </a:ext>
            </a:extLst>
          </p:cNvPr>
          <p:cNvSpPr txBox="1"/>
          <p:nvPr/>
        </p:nvSpPr>
        <p:spPr>
          <a:xfrm>
            <a:off x="1270312" y="4012931"/>
            <a:ext cx="8887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 to use the neural network to accelerate the design process for the photonic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Previously we have created the forward and inverse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inverse network still has room for further improvement.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Alternatively, generative modeling, such as conditional variational autoencoders (CVAE) or a generative adversarial network (GAN) can generate improved designs.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EEAAC1-BB47-4F89-8B69-1613654745FB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3</a:t>
            </a:fld>
            <a:endParaRPr lang="en-US" sz="1200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833E197-D654-477C-9D02-10564FF5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04FDD3-E145-44EA-B010-24A794DB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1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7E0610-A005-144F-B3B2-DEA9E1E5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Devices: Power splitters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8E7F39-3C96-D941-94A6-24D80A02295E}"/>
              </a:ext>
            </a:extLst>
          </p:cNvPr>
          <p:cNvSpPr txBox="1"/>
          <p:nvPr/>
        </p:nvSpPr>
        <p:spPr>
          <a:xfrm>
            <a:off x="2034322" y="4355834"/>
            <a:ext cx="5938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220 nm-thick SOI with SiO2 cladding</a:t>
            </a:r>
          </a:p>
          <a:p>
            <a:r>
              <a:rPr lang="en-US" dirty="0"/>
              <a:t>40-72 nm-diameter holes etched into Si and filled with SiO</a:t>
            </a:r>
            <a:r>
              <a:rPr lang="en-US" baseline="-25000" dirty="0"/>
              <a:t>2</a:t>
            </a:r>
          </a:p>
          <a:p>
            <a:r>
              <a:rPr lang="en-US" dirty="0"/>
              <a:t>113 nm pitch: subwavelength region</a:t>
            </a:r>
          </a:p>
          <a:p>
            <a:r>
              <a:rPr lang="en-US" dirty="0" err="1"/>
              <a:t>Lumerical</a:t>
            </a:r>
            <a:r>
              <a:rPr lang="en-US" dirty="0"/>
              <a:t> FDTD: 3D FDTD simulations</a:t>
            </a:r>
          </a:p>
          <a:p>
            <a:endParaRPr lang="en-US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38730-CDCA-D741-8521-E2595EF37846}"/>
              </a:ext>
            </a:extLst>
          </p:cNvPr>
          <p:cNvSpPr txBox="1"/>
          <p:nvPr/>
        </p:nvSpPr>
        <p:spPr>
          <a:xfrm>
            <a:off x="2034322" y="1111322"/>
            <a:ext cx="6442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Arbitrary splitting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Excess loss and low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compact device footprint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5DF2952F-40D3-4C33-ADD9-3C5EAD9EE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22" y="2518476"/>
            <a:ext cx="6455570" cy="15658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2DB34-06CD-4D6C-8A4E-A770895CC210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4</a:t>
            </a:fld>
            <a:endParaRPr lang="en-US" sz="1200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A12EEE3-BA52-4AE2-9A57-B3202F3B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8BD567-C9F4-474D-A30B-461C018A6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6981F37-21F7-43DD-95CF-1953D45B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68" y="136371"/>
            <a:ext cx="10314432" cy="490458"/>
          </a:xfrm>
        </p:spPr>
        <p:txBody>
          <a:bodyPr/>
          <a:lstStyle/>
          <a:p>
            <a:r>
              <a:rPr lang="en-US" dirty="0"/>
              <a:t>The ACVAE model (previous work)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DD1D2-276E-4462-944C-E08375D9A282}"/>
              </a:ext>
            </a:extLst>
          </p:cNvPr>
          <p:cNvSpPr txBox="1"/>
          <p:nvPr/>
        </p:nvSpPr>
        <p:spPr>
          <a:xfrm>
            <a:off x="426717" y="4243139"/>
            <a:ext cx="11101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Previously , we used the Adversarial Conditional Variational Autoencoder (A-CVAE) structure to create a generative network for the power splitters with different splitting ratio.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adversarial block reduces the leakage of condition information to the latent variables.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model can be used to generate the splitters with arbitrary splitting ratio without further optimization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 to further improve the generated device performance (total transmission and splitting ratio) with limited data(especially for the 8:2 device).</a:t>
            </a:r>
          </a:p>
        </p:txBody>
      </p:sp>
      <p:pic>
        <p:nvPicPr>
          <p:cNvPr id="97" name="Content Placeholder 6">
            <a:extLst>
              <a:ext uri="{FF2B5EF4-FFF2-40B4-BE49-F238E27FC236}">
                <a16:creationId xmlns:a16="http://schemas.microsoft.com/office/drawing/2014/main" id="{EE8A510D-1243-4FA9-90CC-AC9E19CB5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45248" y="2958716"/>
            <a:ext cx="3798908" cy="1068957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DA0ABFCB-CB77-42E6-BDF6-A6798526AE02}"/>
              </a:ext>
            </a:extLst>
          </p:cNvPr>
          <p:cNvSpPr txBox="1"/>
          <p:nvPr/>
        </p:nvSpPr>
        <p:spPr>
          <a:xfrm>
            <a:off x="9444156" y="2958716"/>
            <a:ext cx="21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Entropy Loss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F71BE83-D36F-4A38-AB02-6CD2A2D6D52F}"/>
              </a:ext>
            </a:extLst>
          </p:cNvPr>
          <p:cNvSpPr txBox="1"/>
          <p:nvPr/>
        </p:nvSpPr>
        <p:spPr>
          <a:xfrm>
            <a:off x="9557067" y="3468550"/>
            <a:ext cx="21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KL Divergence</a:t>
            </a:r>
          </a:p>
        </p:txBody>
      </p:sp>
      <p:sp>
        <p:nvSpPr>
          <p:cNvPr id="100" name="Slide Number Placeholder 5">
            <a:extLst>
              <a:ext uri="{FF2B5EF4-FFF2-40B4-BE49-F238E27FC236}">
                <a16:creationId xmlns:a16="http://schemas.microsoft.com/office/drawing/2014/main" id="{F82FADD0-F955-4814-830D-3AFEFDB7E86C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5</a:t>
            </a:fld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A7EE5F-CCCD-4EB2-9929-D1E70E1963FE}"/>
              </a:ext>
            </a:extLst>
          </p:cNvPr>
          <p:cNvSpPr/>
          <p:nvPr/>
        </p:nvSpPr>
        <p:spPr>
          <a:xfrm>
            <a:off x="353145" y="5946201"/>
            <a:ext cx="11534055" cy="584775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/>
              <a:t>Tang, Y., Kojima, K., Koike-Akino, Wang, Y., Wu, P., </a:t>
            </a:r>
            <a:r>
              <a:rPr lang="en-US" sz="1600" i="1" dirty="0" err="1"/>
              <a:t>Xie</a:t>
            </a:r>
            <a:r>
              <a:rPr lang="en-US" sz="1600" i="1" dirty="0"/>
              <a:t>, Y., </a:t>
            </a:r>
            <a:r>
              <a:rPr lang="en-US" sz="1600" i="1" dirty="0" err="1"/>
              <a:t>Tahersima</a:t>
            </a:r>
            <a:r>
              <a:rPr lang="en-US" sz="1600" i="1" dirty="0"/>
              <a:t>, M.H., T., Jha, D., Parsons, K., Qi, M., Laser &amp; Photonics Reviews, 2020.</a:t>
            </a:r>
          </a:p>
          <a:p>
            <a:r>
              <a:rPr lang="en-US" sz="1600" i="1" dirty="0"/>
              <a:t>Tang, Y., Kojima, K., Koike-</a:t>
            </a:r>
            <a:r>
              <a:rPr lang="en-US" sz="1600" i="1" dirty="0" err="1"/>
              <a:t>Akino</a:t>
            </a:r>
            <a:r>
              <a:rPr lang="en-US" sz="1600" i="1" dirty="0"/>
              <a:t>, Wang, Y., Wu, P., </a:t>
            </a:r>
            <a:r>
              <a:rPr lang="en-US" sz="1600" i="1" dirty="0" err="1"/>
              <a:t>Tahersima</a:t>
            </a:r>
            <a:r>
              <a:rPr lang="en-US" sz="1600" i="1" dirty="0"/>
              <a:t>, M.H., T., Jha, D., Parsons, K., Qi, M., OFC, 2020.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6FD63D-0B64-42F8-A1CA-DC45C8A13605}"/>
              </a:ext>
            </a:extLst>
          </p:cNvPr>
          <p:cNvGrpSpPr/>
          <p:nvPr/>
        </p:nvGrpSpPr>
        <p:grpSpPr>
          <a:xfrm>
            <a:off x="592176" y="542814"/>
            <a:ext cx="8071636" cy="3752582"/>
            <a:chOff x="966651" y="603774"/>
            <a:chExt cx="8071636" cy="3752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524CB1-7E5D-41C9-AB6B-B1A5EC101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738" y="618120"/>
              <a:ext cx="6947021" cy="3738236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0EE8C89-B000-4CA9-9159-2C4BC93D0CD0}"/>
                </a:ext>
              </a:extLst>
            </p:cNvPr>
            <p:cNvSpPr/>
            <p:nvPr/>
          </p:nvSpPr>
          <p:spPr>
            <a:xfrm>
              <a:off x="966651" y="1340398"/>
              <a:ext cx="3500846" cy="169762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2DE78D-329A-4E97-95EA-C8EEA18844CB}"/>
                </a:ext>
              </a:extLst>
            </p:cNvPr>
            <p:cNvSpPr txBox="1"/>
            <p:nvPr/>
          </p:nvSpPr>
          <p:spPr>
            <a:xfrm>
              <a:off x="1047447" y="1340398"/>
              <a:ext cx="13324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Encoder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0B4E139-4641-4122-AC59-5739946E0F54}"/>
                </a:ext>
              </a:extLst>
            </p:cNvPr>
            <p:cNvSpPr/>
            <p:nvPr/>
          </p:nvSpPr>
          <p:spPr>
            <a:xfrm>
              <a:off x="5094518" y="626828"/>
              <a:ext cx="3651699" cy="92333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0B1D5F-21FE-4F67-B20F-270A86604B5B}"/>
                </a:ext>
              </a:extLst>
            </p:cNvPr>
            <p:cNvSpPr txBox="1"/>
            <p:nvPr/>
          </p:nvSpPr>
          <p:spPr>
            <a:xfrm>
              <a:off x="6719439" y="603774"/>
              <a:ext cx="21221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Adversarial censoring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458739D-DFCA-4A7C-9746-3F0E2DA8A4F8}"/>
                </a:ext>
              </a:extLst>
            </p:cNvPr>
            <p:cNvSpPr/>
            <p:nvPr/>
          </p:nvSpPr>
          <p:spPr>
            <a:xfrm>
              <a:off x="5088226" y="1678952"/>
              <a:ext cx="3899020" cy="106895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5B8AEE-8949-4DE7-8F29-E1C9A77CD98B}"/>
                </a:ext>
              </a:extLst>
            </p:cNvPr>
            <p:cNvSpPr txBox="1"/>
            <p:nvPr/>
          </p:nvSpPr>
          <p:spPr>
            <a:xfrm>
              <a:off x="8045509" y="1635443"/>
              <a:ext cx="9927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Decoder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3A96A3-49F1-4D83-A0BB-F84C1F469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1BD0F57-82CA-3E46-A211-F49DE525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ACVAE model with cycle consistency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B3B32-26E0-424F-8B2C-83028FA2F277}"/>
              </a:ext>
            </a:extLst>
          </p:cNvPr>
          <p:cNvSpPr txBox="1"/>
          <p:nvPr/>
        </p:nvSpPr>
        <p:spPr>
          <a:xfrm>
            <a:off x="7860627" y="1066215"/>
            <a:ext cx="100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Variance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EC042-2CA4-486D-B42A-9286D8D4AF22}"/>
              </a:ext>
            </a:extLst>
          </p:cNvPr>
          <p:cNvSpPr txBox="1"/>
          <p:nvPr/>
        </p:nvSpPr>
        <p:spPr>
          <a:xfrm>
            <a:off x="7671938" y="1136622"/>
            <a:ext cx="1387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7E78C9D-9CA3-4DBC-9F92-25E2ED9C3AE3}"/>
                  </a:ext>
                </a:extLst>
              </p:cNvPr>
              <p:cNvSpPr txBox="1"/>
              <p:nvPr/>
            </p:nvSpPr>
            <p:spPr>
              <a:xfrm>
                <a:off x="4851705" y="5309431"/>
                <a:ext cx="7562534" cy="11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𝐿𝑜𝑠𝑠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=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𝑎</m:t>
                    </m:r>
                    <m:r>
                      <a:rPr lang="el-GR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•</m:t>
                    </m:r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+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𝑏</m:t>
                    </m:r>
                    <m:r>
                      <a:rPr lang="el-GR" sz="180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•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naryPr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𝑗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𝐽</m:t>
                        </m:r>
                      </m:sup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[1+</m:t>
                        </m:r>
                        <m:func>
                          <m:func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</a:rPr>
                                          <m:t>𝑧𝑗</m:t>
                                        </m:r>
                                      </m:sub>
                                      <m:sup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𝑧𝑗</m:t>
                                </m:r>
                              </m:sub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2</m:t>
                                </m:r>
                              </m:sup>
                            </m:sSubSup>
                          </m:e>
                        </m:func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𝑧𝑗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]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MS Mincho" panose="02020609040205080304" pitchFamily="49" charset="-128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i="1" dirty="0">
                    <a:latin typeface="Cambria Math" panose="020405030504060302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     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+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α</m:t>
                    </m:r>
                    <m:r>
                      <a:rPr lang="el-GR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•</m:t>
                    </m:r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MS Mincho" panose="02020609040205080304" pitchFamily="49" charset="-128"/>
                  </a:rPr>
                  <a:t>+</a:t>
                </a:r>
                <a:r>
                  <a:rPr lang="el-GR" b="1" dirty="0">
                    <a:latin typeface="Cambria Math" panose="02040503050406030204" pitchFamily="18" charset="0"/>
                    <a:ea typeface="MS Mincho" panose="02020609040205080304" pitchFamily="49" charset="-128"/>
                  </a:rPr>
                  <a:t>γ</a:t>
                </a:r>
                <a:r>
                  <a:rPr lang="el-GR" b="1" dirty="0"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•</m:t>
                    </m:r>
                    <m:nary>
                      <m:naryPr>
                        <m:chr m:val="∑"/>
                        <m:limLoc m:val="undOvr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b="1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)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+</m:t>
                    </m:r>
                    <m:r>
                      <a:rPr lang="el-GR" b="1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𝜷</m:t>
                    </m:r>
                    <m:r>
                      <a:rPr lang="el-GR" b="1" i="1"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•</m:t>
                    </m:r>
                    <m:nary>
                      <m:naryPr>
                        <m:chr m:val="∑"/>
                        <m:limLoc m:val="undOvr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𝒔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𝒔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b="1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</a:rPr>
                              <m:t>)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endParaRPr lang="en-US" sz="1800" b="1" dirty="0">
                  <a:effectLst/>
                  <a:latin typeface="Cambria Math" panose="02040503050406030204" pitchFamily="18" charset="0"/>
                  <a:ea typeface="MS Mincho" panose="02020609040205080304" pitchFamily="49" charset="-128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7E78C9D-9CA3-4DBC-9F92-25E2ED9C3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705" y="5309431"/>
                <a:ext cx="7562534" cy="1116524"/>
              </a:xfrm>
              <a:prstGeom prst="rect">
                <a:avLst/>
              </a:prstGeom>
              <a:blipFill>
                <a:blip r:embed="rId5"/>
                <a:stretch>
                  <a:fillRect t="-19126" b="-60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>
            <a:extLst>
              <a:ext uri="{FF2B5EF4-FFF2-40B4-BE49-F238E27FC236}">
                <a16:creationId xmlns:a16="http://schemas.microsoft.com/office/drawing/2014/main" id="{7C8B7AC9-11B8-497C-A133-0B1F451A75F7}"/>
              </a:ext>
            </a:extLst>
          </p:cNvPr>
          <p:cNvSpPr txBox="1"/>
          <p:nvPr/>
        </p:nvSpPr>
        <p:spPr>
          <a:xfrm>
            <a:off x="325833" y="792652"/>
            <a:ext cx="42885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addition to the encoder-decoder structure for forward construction, the reversed-order decoder-encoder pipeline is also trained for latent space consistency.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hope to apply the cycle-consistency idea to further reduce leakage of information associated with specified factors of latent variation.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~16000 training data (including both binary(~15000) and variable hole size (~1000) HV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frequency between CAVE blocks and adversarial blocks is (3:1)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98" name="Slide Number Placeholder 5">
            <a:extLst>
              <a:ext uri="{FF2B5EF4-FFF2-40B4-BE49-F238E27FC236}">
                <a16:creationId xmlns:a16="http://schemas.microsoft.com/office/drawing/2014/main" id="{8FA997FA-C7CC-4E03-8F70-B74573B3E71D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6</a:t>
            </a:fld>
            <a:endParaRPr lang="en-US" sz="1200" dirty="0"/>
          </a:p>
        </p:txBody>
      </p:sp>
      <p:sp>
        <p:nvSpPr>
          <p:cNvPr id="99" name="Date Placeholder 6">
            <a:extLst>
              <a:ext uri="{FF2B5EF4-FFF2-40B4-BE49-F238E27FC236}">
                <a16:creationId xmlns:a16="http://schemas.microsoft.com/office/drawing/2014/main" id="{E414F134-6F8A-4223-93A6-C798C446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 dirty="0"/>
              <a:t>5/12/21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C44995-1A7B-48DE-BE3B-2F9177E9E7D5}"/>
              </a:ext>
            </a:extLst>
          </p:cNvPr>
          <p:cNvGrpSpPr/>
          <p:nvPr/>
        </p:nvGrpSpPr>
        <p:grpSpPr>
          <a:xfrm>
            <a:off x="4851705" y="990307"/>
            <a:ext cx="6965828" cy="4025437"/>
            <a:chOff x="4851705" y="990307"/>
            <a:chExt cx="6965828" cy="4025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BBE606-2E8A-44F6-8E55-2E168B70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1705" y="990307"/>
              <a:ext cx="6965828" cy="402543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00178F-3EA9-4B34-A670-30D709B3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30" y="1402999"/>
              <a:ext cx="647175" cy="670288"/>
            </a:xfrm>
            <a:prstGeom prst="rect">
              <a:avLst/>
            </a:prstGeom>
          </p:spPr>
        </p:pic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E09688-41DC-48A1-99B4-E72C95EEE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02C0388-07B0-4996-A800-C1DC08FFC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133873"/>
              </p:ext>
            </p:extLst>
          </p:nvPr>
        </p:nvGraphicFramePr>
        <p:xfrm>
          <a:off x="926010" y="1471030"/>
          <a:ext cx="9846492" cy="4427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164">
                  <a:extLst>
                    <a:ext uri="{9D8B030D-6E8A-4147-A177-3AD203B41FA5}">
                      <a16:colId xmlns:a16="http://schemas.microsoft.com/office/drawing/2014/main" val="1885200752"/>
                    </a:ext>
                  </a:extLst>
                </a:gridCol>
                <a:gridCol w="3282164">
                  <a:extLst>
                    <a:ext uri="{9D8B030D-6E8A-4147-A177-3AD203B41FA5}">
                      <a16:colId xmlns:a16="http://schemas.microsoft.com/office/drawing/2014/main" val="3126321044"/>
                    </a:ext>
                  </a:extLst>
                </a:gridCol>
                <a:gridCol w="3282164">
                  <a:extLst>
                    <a:ext uri="{9D8B030D-6E8A-4147-A177-3AD203B41FA5}">
                      <a16:colId xmlns:a16="http://schemas.microsoft.com/office/drawing/2014/main" val="1552695668"/>
                    </a:ext>
                  </a:extLst>
                </a:gridCol>
              </a:tblGrid>
              <a:tr h="4983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Encoder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Decoder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738479"/>
                  </a:ext>
                </a:extLst>
              </a:tr>
              <a:tr h="6450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Convolution (channel= 16, kernel = 3, stride = 1, padding 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MLP((60 + 9) -&gt; 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91758"/>
                  </a:ext>
                </a:extLst>
              </a:tr>
              <a:tr h="6450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Batchnorm</a:t>
                      </a:r>
                      <a:r>
                        <a:rPr lang="en-US" dirty="0"/>
                        <a:t>(16)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Convolution (channel= 32, kernel = 3, stride = 2, padding =1)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568740"/>
                  </a:ext>
                </a:extLst>
              </a:tr>
              <a:tr h="4983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Relu</a:t>
                      </a:r>
                      <a:r>
                        <a:rPr lang="en-US" dirty="0"/>
                        <a:t>  + </a:t>
                      </a:r>
                      <a:r>
                        <a:rPr lang="en-US" dirty="0" err="1"/>
                        <a:t>Maxpooling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Batchnorm</a:t>
                      </a:r>
                      <a:r>
                        <a:rPr lang="en-US" dirty="0"/>
                        <a:t>(32)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263431"/>
                  </a:ext>
                </a:extLst>
              </a:tr>
              <a:tr h="6450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Convolution (channel= 32, kernel = 3, stride = 1, padding 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Convolution (channel= 16, kernel = 3, stride = 2, padding =1)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160111"/>
                  </a:ext>
                </a:extLst>
              </a:tr>
              <a:tr h="4983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Batchnorm</a:t>
                      </a:r>
                      <a:r>
                        <a:rPr lang="en-US" dirty="0"/>
                        <a:t>(32)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Batchnorm</a:t>
                      </a:r>
                      <a:r>
                        <a:rPr lang="en-US" dirty="0"/>
                        <a:t>(16)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571096"/>
                  </a:ext>
                </a:extLst>
              </a:tr>
              <a:tr h="4983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Relu</a:t>
                      </a:r>
                      <a:r>
                        <a:rPr lang="en-US" dirty="0"/>
                        <a:t>  + </a:t>
                      </a:r>
                      <a:r>
                        <a:rPr lang="en-US" dirty="0" err="1"/>
                        <a:t>Maxpooling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677254"/>
                  </a:ext>
                </a:extLst>
              </a:tr>
              <a:tr h="4983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MLP (800 -&gt; 60) + </a:t>
                      </a:r>
                      <a:r>
                        <a:rPr lang="en-US" dirty="0" err="1"/>
                        <a:t>Relu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21727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495D2E6-A189-438D-9E72-4477D8FFAC14}"/>
              </a:ext>
            </a:extLst>
          </p:cNvPr>
          <p:cNvSpPr txBox="1"/>
          <p:nvPr/>
        </p:nvSpPr>
        <p:spPr>
          <a:xfrm>
            <a:off x="926010" y="824699"/>
            <a:ext cx="831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 network parameters for the Encoders and Decodes</a:t>
            </a:r>
          </a:p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0A19BC-302D-49ED-A984-E4EC52C178D6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7</a:t>
            </a:fld>
            <a:endParaRPr lang="en-US" sz="1200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8442F568-C750-42A0-983C-571629A0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68" y="136371"/>
            <a:ext cx="10314432" cy="490458"/>
          </a:xfrm>
        </p:spPr>
        <p:txBody>
          <a:bodyPr/>
          <a:lstStyle/>
          <a:p>
            <a:r>
              <a:rPr lang="en-US" dirty="0"/>
              <a:t>The ACVAE model with cycle consistency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C9D102C1-93FE-4FF8-AB63-30544413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743134-8C75-4ADB-921C-6074C9380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AB2AD7A-B986-4F8B-B328-88B8914CB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245278"/>
            <a:ext cx="8686800" cy="166570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Shape 3">
            <a:extLst>
              <a:ext uri="{FF2B5EF4-FFF2-40B4-BE49-F238E27FC236}">
                <a16:creationId xmlns:a16="http://schemas.microsoft.com/office/drawing/2014/main" id="{4FBD2B9D-E6C6-400D-BB65-3C435916F190}"/>
              </a:ext>
            </a:extLst>
          </p:cNvPr>
          <p:cNvSpPr txBox="1"/>
          <p:nvPr/>
        </p:nvSpPr>
        <p:spPr>
          <a:xfrm>
            <a:off x="9982200" y="6590880"/>
            <a:ext cx="456840" cy="23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EA89691-C3D3-4419-864E-50C2CBC9E09F}" type="slidenum"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412E361-4553-493D-88F3-16A426AC4E9A}"/>
              </a:ext>
            </a:extLst>
          </p:cNvPr>
          <p:cNvSpPr txBox="1">
            <a:spLocks/>
          </p:cNvSpPr>
          <p:nvPr/>
        </p:nvSpPr>
        <p:spPr>
          <a:xfrm>
            <a:off x="598898" y="269731"/>
            <a:ext cx="8686800" cy="264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sz="1800" dirty="0"/>
              <a:t>Four different types of devices are generated with the splitting ratio of 5:5, 6:4, 7:3, 8:2</a:t>
            </a:r>
          </a:p>
          <a:p>
            <a:r>
              <a:rPr lang="en-US" sz="1800" dirty="0"/>
              <a:t>The overall total transmission is ~ 90% across the large bandwidth (550nm), the actual splitting ratio is very close to the target.</a:t>
            </a:r>
          </a:p>
          <a:p>
            <a:endParaRPr lang="en-US" sz="1800" dirty="0"/>
          </a:p>
          <a:p>
            <a:endParaRPr lang="en-US" sz="15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D1F4121-1BB5-465B-8BE4-49241058A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8" y="2239784"/>
            <a:ext cx="9887833" cy="4191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306C248-BC39-4F81-B358-063118A3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28258"/>
            <a:ext cx="7428240" cy="489960"/>
          </a:xfrm>
        </p:spPr>
        <p:txBody>
          <a:bodyPr/>
          <a:lstStyle/>
          <a:p>
            <a:r>
              <a:rPr lang="en-US" altLang="zh-C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(power splitter)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F8DC62E2-D9B8-449E-8EC8-36D4DDE5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57B026-AB1E-4BCA-A105-9C33AF90DBBC}"/>
              </a:ext>
            </a:extLst>
          </p:cNvPr>
          <p:cNvCxnSpPr>
            <a:cxnSpLocks/>
          </p:cNvCxnSpPr>
          <p:nvPr/>
        </p:nvCxnSpPr>
        <p:spPr>
          <a:xfrm>
            <a:off x="2856352" y="2419144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5A3950-3E9A-4CE6-A1F2-9690CDD4316E}"/>
              </a:ext>
            </a:extLst>
          </p:cNvPr>
          <p:cNvCxnSpPr>
            <a:cxnSpLocks/>
          </p:cNvCxnSpPr>
          <p:nvPr/>
        </p:nvCxnSpPr>
        <p:spPr>
          <a:xfrm>
            <a:off x="7780448" y="2476953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CEFE45-07C3-4C9E-9BE9-FB1DE4603CD7}"/>
              </a:ext>
            </a:extLst>
          </p:cNvPr>
          <p:cNvCxnSpPr>
            <a:cxnSpLocks/>
          </p:cNvCxnSpPr>
          <p:nvPr/>
        </p:nvCxnSpPr>
        <p:spPr>
          <a:xfrm>
            <a:off x="7769938" y="2889960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78B716-2973-40D6-895C-D9E6D5C9B5CD}"/>
              </a:ext>
            </a:extLst>
          </p:cNvPr>
          <p:cNvCxnSpPr>
            <a:cxnSpLocks/>
          </p:cNvCxnSpPr>
          <p:nvPr/>
        </p:nvCxnSpPr>
        <p:spPr>
          <a:xfrm>
            <a:off x="7832998" y="4734525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7863F5-9044-4AEB-A6F6-68550F34FF9F}"/>
              </a:ext>
            </a:extLst>
          </p:cNvPr>
          <p:cNvCxnSpPr>
            <a:cxnSpLocks/>
          </p:cNvCxnSpPr>
          <p:nvPr/>
        </p:nvCxnSpPr>
        <p:spPr>
          <a:xfrm>
            <a:off x="7843508" y="5538566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1399DB-1F85-420E-9BBB-578A7B2B6490}"/>
              </a:ext>
            </a:extLst>
          </p:cNvPr>
          <p:cNvCxnSpPr>
            <a:cxnSpLocks/>
          </p:cNvCxnSpPr>
          <p:nvPr/>
        </p:nvCxnSpPr>
        <p:spPr>
          <a:xfrm>
            <a:off x="2824817" y="4686843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FEEAA6-EAD1-4E17-A673-8B999D2C1F8D}"/>
              </a:ext>
            </a:extLst>
          </p:cNvPr>
          <p:cNvCxnSpPr>
            <a:cxnSpLocks/>
          </p:cNvCxnSpPr>
          <p:nvPr/>
        </p:nvCxnSpPr>
        <p:spPr>
          <a:xfrm>
            <a:off x="2835332" y="5364760"/>
            <a:ext cx="19258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2002B4-0C35-4B74-A9EB-A3E833951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AB2AD7A-B986-4F8B-B328-88B8914CB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245278"/>
            <a:ext cx="8686800" cy="166570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89D8743-A3EE-4471-9129-A2EC10070908}"/>
              </a:ext>
            </a:extLst>
          </p:cNvPr>
          <p:cNvSpPr txBox="1">
            <a:spLocks/>
          </p:cNvSpPr>
          <p:nvPr/>
        </p:nvSpPr>
        <p:spPr>
          <a:xfrm>
            <a:off x="283932" y="373238"/>
            <a:ext cx="8686800" cy="2391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sz="1900" dirty="0"/>
          </a:p>
          <a:p>
            <a:r>
              <a:rPr lang="en-US" sz="1900" dirty="0"/>
              <a:t>We introduce the Figure of Merit(FOM) to better describe the device optical performance</a:t>
            </a:r>
          </a:p>
          <a:p>
            <a:r>
              <a:rPr lang="en-US" sz="1900" dirty="0"/>
              <a:t>The FOM comparison between the Adversarial CVAE with/without the cycle-consistency</a:t>
            </a:r>
          </a:p>
          <a:p>
            <a:r>
              <a:rPr lang="en-US" sz="1900" dirty="0"/>
              <a:t>Generate 50 devices for each type of splitter(5_5, 6_4, 7_3 and 8_2)</a:t>
            </a:r>
          </a:p>
          <a:p>
            <a:r>
              <a:rPr lang="en-US" sz="1900" dirty="0"/>
              <a:t>Running FDTD simulation and calculate the average FOM for each type of devices and the overall FOM</a:t>
            </a:r>
          </a:p>
          <a:p>
            <a:r>
              <a:rPr lang="en-US" sz="1900" dirty="0"/>
              <a:t>The comparison of FOM shows decent improvement using the new model (with cycle consistency)</a:t>
            </a:r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B62204-9595-4E30-8506-200077A1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28258"/>
            <a:ext cx="7428240" cy="489960"/>
          </a:xfrm>
        </p:spPr>
        <p:txBody>
          <a:bodyPr/>
          <a:lstStyle/>
          <a:p>
            <a:r>
              <a:rPr lang="en-US" altLang="zh-C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(power splitter)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F4350-E301-40FD-A6C0-4FB5E2DFE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984" y="3010013"/>
            <a:ext cx="5251344" cy="356669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5EB6A6-4E83-499B-8B07-29A9FC2805C8}"/>
              </a:ext>
            </a:extLst>
          </p:cNvPr>
          <p:cNvSpPr txBox="1">
            <a:spLocks/>
          </p:cNvSpPr>
          <p:nvPr/>
        </p:nvSpPr>
        <p:spPr>
          <a:xfrm>
            <a:off x="9989344" y="6530976"/>
            <a:ext cx="4429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D01734-996B-EF4F-8C9A-357740245628}" type="slidenum">
              <a:rPr lang="en-US" sz="1200"/>
              <a:pPr>
                <a:defRPr/>
              </a:pPr>
              <a:t>9</a:t>
            </a:fld>
            <a:endParaRPr lang="en-US" sz="1200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2B7B2FE4-F736-4535-A2F0-E13F626E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56" y="6591778"/>
            <a:ext cx="7740683" cy="228600"/>
          </a:xfrm>
        </p:spPr>
        <p:txBody>
          <a:bodyPr/>
          <a:lstStyle/>
          <a:p>
            <a:r>
              <a:rPr lang="en-US"/>
              <a:t>5/12/21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CF00CBBF-A665-4143-936C-99FB6D7019CB}"/>
                  </a:ext>
                </a:extLst>
              </p:cNvPr>
              <p:cNvSpPr txBox="1"/>
              <p:nvPr/>
            </p:nvSpPr>
            <p:spPr>
              <a:xfrm>
                <a:off x="-535693" y="2855691"/>
                <a:ext cx="7858124" cy="82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𝐹𝑂𝑀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=1−10 ∗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500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d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500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500" i="1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500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d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500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500" i="1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l-GR" sz="1500" dirty="0"/>
                                <m:t>α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nary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500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CF00CBBF-A665-4143-936C-99FB6D701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5693" y="2855691"/>
                <a:ext cx="7858124" cy="825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DCD1DE80-86BC-4235-859B-60FFB491BC0A}"/>
              </a:ext>
            </a:extLst>
          </p:cNvPr>
          <p:cNvSpPr/>
          <p:nvPr/>
        </p:nvSpPr>
        <p:spPr>
          <a:xfrm rot="16200000">
            <a:off x="2459719" y="2935305"/>
            <a:ext cx="226837" cy="16784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D758DCB9-63F9-4C12-A1AA-677C77906946}"/>
              </a:ext>
            </a:extLst>
          </p:cNvPr>
          <p:cNvSpPr/>
          <p:nvPr/>
        </p:nvSpPr>
        <p:spPr>
          <a:xfrm rot="16200000">
            <a:off x="4376373" y="2904036"/>
            <a:ext cx="226837" cy="16784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9DBC235-515D-4496-BC7E-632D13E11C25}"/>
              </a:ext>
            </a:extLst>
          </p:cNvPr>
          <p:cNvSpPr/>
          <p:nvPr/>
        </p:nvSpPr>
        <p:spPr>
          <a:xfrm rot="16200000">
            <a:off x="6004503" y="3318341"/>
            <a:ext cx="215805" cy="86087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E69F90CF-676B-4E84-8FD0-F8A22334E818}"/>
              </a:ext>
            </a:extLst>
          </p:cNvPr>
          <p:cNvSpPr txBox="1"/>
          <p:nvPr/>
        </p:nvSpPr>
        <p:spPr>
          <a:xfrm>
            <a:off x="3567361" y="3962076"/>
            <a:ext cx="1844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Transmission difference of Output Port 2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07BC960F-F59F-4A23-ACD1-30BB0D83506E}"/>
              </a:ext>
            </a:extLst>
          </p:cNvPr>
          <p:cNvSpPr txBox="1"/>
          <p:nvPr/>
        </p:nvSpPr>
        <p:spPr>
          <a:xfrm>
            <a:off x="5296560" y="3979197"/>
            <a:ext cx="16496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Reflection difference of Input Port 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299AB98D-3D48-44E1-A036-64C549C80900}"/>
              </a:ext>
            </a:extLst>
          </p:cNvPr>
          <p:cNvSpPr txBox="1"/>
          <p:nvPr/>
        </p:nvSpPr>
        <p:spPr>
          <a:xfrm>
            <a:off x="1609659" y="3949778"/>
            <a:ext cx="1844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Transmission difference of Output Port 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AFA5F1-A2F6-4364-9202-4FE2F40C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16-9-v8" id="{3ADA12DF-07B7-FF46-915B-DC7ED7BF63BA}" vid="{018A1A93-76E1-164B-AF59-A40AB42D8247}"/>
    </a:ext>
  </a:extLst>
</a:theme>
</file>

<file path=ppt/theme/theme3.xml><?xml version="1.0" encoding="utf-8"?>
<a:theme xmlns:a="http://schemas.openxmlformats.org/drawingml/2006/main" name="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16-9-v8" id="{3ADA12DF-07B7-FF46-915B-DC7ED7BF63BA}" vid="{14F2709B-1559-2F41-9843-3FF78B00D82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2912</TotalTime>
  <Words>1309</Words>
  <Application>Microsoft Macintosh PowerPoint</Application>
  <PresentationFormat>Widescreen</PresentationFormat>
  <Paragraphs>202</Paragraphs>
  <Slides>15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Courier New</vt:lpstr>
      <vt:lpstr>Open Sans</vt:lpstr>
      <vt:lpstr>Times New Roman</vt:lpstr>
      <vt:lpstr>Wingdings</vt:lpstr>
      <vt:lpstr>office theme</vt:lpstr>
      <vt:lpstr>Title Slide Master</vt:lpstr>
      <vt:lpstr>Top Title Slide Master</vt:lpstr>
      <vt:lpstr>Nano-Optic Broadband Power Splitter Design via Cycle-Consistent Adversarial Deep Learning</vt:lpstr>
      <vt:lpstr>Outline</vt:lpstr>
      <vt:lpstr>Introduction</vt:lpstr>
      <vt:lpstr>Target Devices: Power splitters </vt:lpstr>
      <vt:lpstr>The ACVAE model (previous work)</vt:lpstr>
      <vt:lpstr>The ACVAE model with cycle consistency</vt:lpstr>
      <vt:lpstr>The ACVAE model with cycle consistency</vt:lpstr>
      <vt:lpstr>Result (power splitter)</vt:lpstr>
      <vt:lpstr>Result (power splitter)</vt:lpstr>
      <vt:lpstr>Result (WDM splitter)</vt:lpstr>
      <vt:lpstr>PowerPoint Presentation</vt:lpstr>
      <vt:lpstr>PowerPoint Presentation</vt:lpstr>
      <vt:lpstr>PowerPoint Presentation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Yingheng Tang</dc:creator>
  <cp:lastModifiedBy>Keisuke Kojima/Keisuke Kojima(ＭＥＲＬ/SP)</cp:lastModifiedBy>
  <cp:revision>65</cp:revision>
  <dcterms:created xsi:type="dcterms:W3CDTF">2013-07-15T20:26:40Z</dcterms:created>
  <dcterms:modified xsi:type="dcterms:W3CDTF">2021-04-30T14:54:38Z</dcterms:modified>
</cp:coreProperties>
</file>