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5" r:id="rId2"/>
  </p:sldMasterIdLst>
  <p:notesMasterIdLst>
    <p:notesMasterId r:id="rId18"/>
  </p:notesMasterIdLst>
  <p:sldIdLst>
    <p:sldId id="257" r:id="rId3"/>
    <p:sldId id="258" r:id="rId4"/>
    <p:sldId id="260" r:id="rId5"/>
    <p:sldId id="1246" r:id="rId6"/>
    <p:sldId id="1247" r:id="rId7"/>
    <p:sldId id="1248" r:id="rId8"/>
    <p:sldId id="1249" r:id="rId9"/>
    <p:sldId id="1251" r:id="rId10"/>
    <p:sldId id="1252" r:id="rId11"/>
    <p:sldId id="1250" r:id="rId12"/>
    <p:sldId id="1253" r:id="rId13"/>
    <p:sldId id="1254" r:id="rId14"/>
    <p:sldId id="1255" r:id="rId15"/>
    <p:sldId id="1256"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5"/>
    <p:restoredTop sz="94499"/>
  </p:normalViewPr>
  <p:slideViewPr>
    <p:cSldViewPr snapToGrid="0" snapToObjects="1">
      <p:cViewPr varScale="1">
        <p:scale>
          <a:sx n="151" d="100"/>
          <a:sy n="151" d="100"/>
        </p:scale>
        <p:origin x="1152" y="192"/>
      </p:cViewPr>
      <p:guideLst/>
    </p:cSldViewPr>
  </p:slideViewPr>
  <p:notesTextViewPr>
    <p:cViewPr>
      <p:scale>
        <a:sx n="1" d="1"/>
        <a:sy n="1" d="1"/>
      </p:scale>
      <p:origin x="0" y="0"/>
    </p:cViewPr>
  </p:notesTextViewPr>
  <p:notesViewPr>
    <p:cSldViewPr snapToGrid="0" snapToObjects="1">
      <p:cViewPr varScale="1">
        <p:scale>
          <a:sx n="121" d="100"/>
          <a:sy n="121" d="100"/>
        </p:scale>
        <p:origin x="507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FB69B-D3DE-6941-883F-12330624CF7F}" type="datetimeFigureOut">
              <a:rPr lang="en-US" smtClean="0"/>
              <a:t>5/23/22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56A0A-B96F-8D42-BE9B-855552362DFC}" type="slidenum">
              <a:rPr lang="en-US" smtClean="0"/>
              <a:t>‹#›</a:t>
            </a:fld>
            <a:endParaRPr lang="en-US"/>
          </a:p>
        </p:txBody>
      </p:sp>
    </p:spTree>
    <p:extLst>
      <p:ext uri="{BB962C8B-B14F-4D97-AF65-F5344CB8AC3E}">
        <p14:creationId xmlns:p14="http://schemas.microsoft.com/office/powerpoint/2010/main" val="38362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56A0A-B96F-8D42-BE9B-855552362DFC}" type="slidenum">
              <a:rPr lang="en-US" smtClean="0"/>
              <a:t>9</a:t>
            </a:fld>
            <a:endParaRPr lang="en-US"/>
          </a:p>
        </p:txBody>
      </p:sp>
    </p:spTree>
    <p:extLst>
      <p:ext uri="{BB962C8B-B14F-4D97-AF65-F5344CB8AC3E}">
        <p14:creationId xmlns:p14="http://schemas.microsoft.com/office/powerpoint/2010/main" val="30710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merl.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0896" y="676257"/>
            <a:ext cx="11576304" cy="490458"/>
          </a:xfrm>
        </p:spPr>
        <p:txBody>
          <a:bodyPr/>
          <a:lstStyle/>
          <a:p>
            <a:r>
              <a:rPr lang="en-US"/>
              <a:t>Click to edit Master title style</a:t>
            </a:r>
            <a:endParaRPr lang="en-US" dirty="0"/>
          </a:p>
        </p:txBody>
      </p:sp>
      <p:sp>
        <p:nvSpPr>
          <p:cNvPr id="3" name="Content Placeholder 2"/>
          <p:cNvSpPr>
            <a:spLocks noGrp="1"/>
          </p:cNvSpPr>
          <p:nvPr>
            <p:ph idx="1"/>
          </p:nvPr>
        </p:nvSpPr>
        <p:spPr>
          <a:xfrm>
            <a:off x="310896" y="1245278"/>
            <a:ext cx="11576304" cy="5267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124BF60-9D06-0346-8EE0-4F0915AE0AAA}"/>
              </a:ext>
            </a:extLst>
          </p:cNvPr>
          <p:cNvSpPr>
            <a:spLocks noGrp="1"/>
          </p:cNvSpPr>
          <p:nvPr>
            <p:ph type="dt" sz="half" idx="10"/>
          </p:nvPr>
        </p:nvSpPr>
        <p:spPr/>
        <p:txBody>
          <a:bodyPr/>
          <a:lstStyle/>
          <a:p>
            <a:r>
              <a:rPr lang="en-US"/>
              <a:t>5/16/22</a:t>
            </a:r>
            <a:endParaRPr lang="en-US" dirty="0"/>
          </a:p>
        </p:txBody>
      </p:sp>
      <p:sp>
        <p:nvSpPr>
          <p:cNvPr id="8" name="Footer Placeholder 7">
            <a:extLst>
              <a:ext uri="{FF2B5EF4-FFF2-40B4-BE49-F238E27FC236}">
                <a16:creationId xmlns:a16="http://schemas.microsoft.com/office/drawing/2014/main" id="{81AB0C5A-137D-3B40-A73E-9B37006A9420}"/>
              </a:ext>
            </a:extLst>
          </p:cNvPr>
          <p:cNvSpPr>
            <a:spLocks noGrp="1"/>
          </p:cNvSpPr>
          <p:nvPr>
            <p:ph type="ftr" sz="quarter" idx="11"/>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FACBB279-FD8D-DB48-9B1D-D43560B619AC}"/>
              </a:ext>
            </a:extLst>
          </p:cNvPr>
          <p:cNvSpPr>
            <a:spLocks noGrp="1"/>
          </p:cNvSpPr>
          <p:nvPr>
            <p:ph type="sldNum" sz="quarter" idx="12"/>
          </p:nvPr>
        </p:nvSpPr>
        <p:spPr/>
        <p:txBody>
          <a:bodyPr/>
          <a:lstStyle/>
          <a:p>
            <a:fld id="{E181E579-5BBD-4B7D-A710-B4119423AC89}" type="slidenum">
              <a:rPr lang="en-US" smtClean="0"/>
              <a:pPr/>
              <a:t>‹#›</a:t>
            </a:fld>
            <a:endParaRPr lang="en-US"/>
          </a:p>
        </p:txBody>
      </p:sp>
    </p:spTree>
    <p:extLst>
      <p:ext uri="{BB962C8B-B14F-4D97-AF65-F5344CB8AC3E}">
        <p14:creationId xmlns:p14="http://schemas.microsoft.com/office/powerpoint/2010/main" val="354546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5320"/>
            <a:ext cx="10363200" cy="988935"/>
          </a:xfrm>
        </p:spPr>
        <p:txBody>
          <a:bodyPr anchor="b"/>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914400" y="2737167"/>
            <a:ext cx="10363200" cy="202812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Box 7">
            <a:extLst>
              <a:ext uri="{FF2B5EF4-FFF2-40B4-BE49-F238E27FC236}">
                <a16:creationId xmlns:a16="http://schemas.microsoft.com/office/drawing/2014/main" id="{A78AADA4-4D37-A041-AA96-2E63D2193E0B}"/>
              </a:ext>
            </a:extLst>
          </p:cNvPr>
          <p:cNvSpPr txBox="1"/>
          <p:nvPr userDrawn="1"/>
        </p:nvSpPr>
        <p:spPr>
          <a:xfrm>
            <a:off x="3963525" y="4878199"/>
            <a:ext cx="4264949" cy="738664"/>
          </a:xfrm>
          <a:prstGeom prst="rect">
            <a:avLst/>
          </a:prstGeom>
          <a:noFill/>
        </p:spPr>
        <p:txBody>
          <a:bodyPr wrap="none" rtlCol="0">
            <a:spAutoFit/>
          </a:bodyPr>
          <a:lstStyle/>
          <a:p>
            <a:pPr algn="ctr"/>
            <a:r>
              <a:rPr lang="en-US" sz="1400" b="0" dirty="0"/>
              <a:t>MITSUBISHI ELECTRIC RESEARCH LABORATORIES (MERL)</a:t>
            </a:r>
          </a:p>
          <a:p>
            <a:pPr algn="ctr"/>
            <a:r>
              <a:rPr lang="en-US" sz="1400" b="0" dirty="0"/>
              <a:t>Cambridge, Massachusetts, USA</a:t>
            </a:r>
          </a:p>
          <a:p>
            <a:pPr algn="ctr"/>
            <a:r>
              <a:rPr lang="en-US" sz="1400" b="0" dirty="0">
                <a:hlinkClick r:id="rId2"/>
              </a:rPr>
              <a:t>http://www.merl.com</a:t>
            </a:r>
            <a:endParaRPr lang="en-US" sz="1400" b="0" dirty="0"/>
          </a:p>
        </p:txBody>
      </p:sp>
      <p:sp>
        <p:nvSpPr>
          <p:cNvPr id="9" name="Footer Placeholder 8">
            <a:extLst>
              <a:ext uri="{FF2B5EF4-FFF2-40B4-BE49-F238E27FC236}">
                <a16:creationId xmlns:a16="http://schemas.microsoft.com/office/drawing/2014/main" id="{C294B154-C11D-F94D-BC35-B37D388E3760}"/>
              </a:ext>
            </a:extLst>
          </p:cNvPr>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389052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A994A62-A928-8943-A8F0-E903E87FD026}"/>
              </a:ext>
            </a:extLst>
          </p:cNvPr>
          <p:cNvSpPr>
            <a:spLocks noGrp="1"/>
          </p:cNvSpPr>
          <p:nvPr>
            <p:ph type="ftr" sz="quarter" idx="11"/>
          </p:nvPr>
        </p:nvSpPr>
        <p:spPr/>
        <p:txBody>
          <a:bodyPr/>
          <a:lstStyle/>
          <a:p>
            <a:r>
              <a:rPr lang="en-US"/>
              <a:t>CONFIDENTIAL</a:t>
            </a:r>
            <a:endParaRPr lang="en-US" dirty="0"/>
          </a:p>
        </p:txBody>
      </p:sp>
      <p:sp>
        <p:nvSpPr>
          <p:cNvPr id="5" name="Slide Number Placeholder 4">
            <a:extLst>
              <a:ext uri="{FF2B5EF4-FFF2-40B4-BE49-F238E27FC236}">
                <a16:creationId xmlns:a16="http://schemas.microsoft.com/office/drawing/2014/main" id="{9318762C-25CB-0445-9D62-4A5F8C85B2F7}"/>
              </a:ext>
            </a:extLst>
          </p:cNvPr>
          <p:cNvSpPr>
            <a:spLocks noGrp="1"/>
          </p:cNvSpPr>
          <p:nvPr>
            <p:ph type="sldNum" sz="quarter" idx="12"/>
          </p:nvPr>
        </p:nvSpPr>
        <p:spPr/>
        <p:txBody>
          <a:bodyPr/>
          <a:lstStyle/>
          <a:p>
            <a:fld id="{FFCD8EAC-DC65-FC4C-B8F0-07AD03F7DC5A}" type="slidenum">
              <a:rPr lang="en-US" smtClean="0"/>
              <a:pPr/>
              <a:t>‹#›</a:t>
            </a:fld>
            <a:endParaRPr lang="en-US" dirty="0"/>
          </a:p>
        </p:txBody>
      </p:sp>
    </p:spTree>
    <p:extLst>
      <p:ext uri="{BB962C8B-B14F-4D97-AF65-F5344CB8AC3E}">
        <p14:creationId xmlns:p14="http://schemas.microsoft.com/office/powerpoint/2010/main" val="272350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6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896" y="713232"/>
            <a:ext cx="11576304" cy="5797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DAE1B19C-261A-BA4C-8E19-2D59FC477A92}"/>
              </a:ext>
            </a:extLst>
          </p:cNvPr>
          <p:cNvSpPr>
            <a:spLocks noGrp="1"/>
          </p:cNvSpPr>
          <p:nvPr>
            <p:ph type="dt" sz="half" idx="10"/>
          </p:nvPr>
        </p:nvSpPr>
        <p:spPr/>
        <p:txBody>
          <a:bodyPr/>
          <a:lstStyle/>
          <a:p>
            <a:r>
              <a:rPr lang="en-US"/>
              <a:t>5/16/22</a:t>
            </a:r>
            <a:endParaRPr lang="en-US" dirty="0"/>
          </a:p>
        </p:txBody>
      </p:sp>
      <p:sp>
        <p:nvSpPr>
          <p:cNvPr id="4" name="Footer Placeholder 3">
            <a:extLst>
              <a:ext uri="{FF2B5EF4-FFF2-40B4-BE49-F238E27FC236}">
                <a16:creationId xmlns:a16="http://schemas.microsoft.com/office/drawing/2014/main" id="{2A994A62-A928-8943-A8F0-E903E87FD026}"/>
              </a:ext>
            </a:extLst>
          </p:cNvPr>
          <p:cNvSpPr>
            <a:spLocks noGrp="1"/>
          </p:cNvSpPr>
          <p:nvPr>
            <p:ph type="ftr" sz="quarter" idx="11"/>
          </p:nvPr>
        </p:nvSpPr>
        <p:spPr/>
        <p:txBody>
          <a:bodyPr/>
          <a:lstStyle/>
          <a:p>
            <a:r>
              <a:rPr lang="en-US"/>
              <a:t>CONFIDENTIAL</a:t>
            </a:r>
            <a:endParaRPr lang="en-US" dirty="0"/>
          </a:p>
        </p:txBody>
      </p:sp>
      <p:sp>
        <p:nvSpPr>
          <p:cNvPr id="5" name="Slide Number Placeholder 4">
            <a:extLst>
              <a:ext uri="{FF2B5EF4-FFF2-40B4-BE49-F238E27FC236}">
                <a16:creationId xmlns:a16="http://schemas.microsoft.com/office/drawing/2014/main" id="{9318762C-25CB-0445-9D62-4A5F8C85B2F7}"/>
              </a:ext>
            </a:extLst>
          </p:cNvPr>
          <p:cNvSpPr>
            <a:spLocks noGrp="1"/>
          </p:cNvSpPr>
          <p:nvPr>
            <p:ph type="sldNum" sz="quarter" idx="12"/>
          </p:nvPr>
        </p:nvSpPr>
        <p:spPr/>
        <p:txBody>
          <a:bodyPr/>
          <a:lstStyle/>
          <a:p>
            <a:fld id="{E181E579-5BBD-4B7D-A710-B4119423AC89}" type="slidenum">
              <a:rPr lang="en-US" smtClean="0"/>
              <a:pPr/>
              <a:t>‹#›</a:t>
            </a:fld>
            <a:endParaRPr lang="en-US"/>
          </a:p>
        </p:txBody>
      </p:sp>
    </p:spTree>
    <p:extLst>
      <p:ext uri="{BB962C8B-B14F-4D97-AF65-F5344CB8AC3E}">
        <p14:creationId xmlns:p14="http://schemas.microsoft.com/office/powerpoint/2010/main" val="2545348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0896" y="676257"/>
            <a:ext cx="11576304" cy="49045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10896" y="1245278"/>
            <a:ext cx="11576304" cy="52670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38656" y="6591778"/>
            <a:ext cx="7740683" cy="228600"/>
          </a:xfrm>
          <a:prstGeom prst="rect">
            <a:avLst/>
          </a:prstGeom>
        </p:spPr>
        <p:txBody>
          <a:bodyPr vert="horz" lIns="91440" tIns="45720" rIns="91440" bIns="45720" rtlCol="0" anchor="ctr"/>
          <a:lstStyle>
            <a:lvl1pPr algn="l">
              <a:defRPr sz="1200">
                <a:solidFill>
                  <a:schemeClr val="tx1"/>
                </a:solidFill>
              </a:defRPr>
            </a:lvl1pPr>
          </a:lstStyle>
          <a:p>
            <a:r>
              <a:rPr lang="en-US"/>
              <a:t>5/16/22</a:t>
            </a:r>
            <a:endParaRPr lang="en-US" dirty="0"/>
          </a:p>
        </p:txBody>
      </p:sp>
      <p:sp>
        <p:nvSpPr>
          <p:cNvPr id="5" name="Footer Placeholder 4"/>
          <p:cNvSpPr>
            <a:spLocks noGrp="1"/>
          </p:cNvSpPr>
          <p:nvPr>
            <p:ph type="ftr" sz="quarter" idx="3"/>
          </p:nvPr>
        </p:nvSpPr>
        <p:spPr>
          <a:xfrm>
            <a:off x="9316927" y="6593741"/>
            <a:ext cx="1828800" cy="228600"/>
          </a:xfrm>
          <a:prstGeom prst="rect">
            <a:avLst/>
          </a:prstGeom>
        </p:spPr>
        <p:txBody>
          <a:bodyPr vert="horz" lIns="91440" tIns="45720" rIns="91440" bIns="45720" rtlCol="0" anchor="ctr"/>
          <a:lstStyle>
            <a:lvl1pPr algn="ctr">
              <a:defRPr sz="1200" b="1">
                <a:solidFill>
                  <a:srgbClr val="FF0000"/>
                </a:solidFill>
              </a:defRPr>
            </a:lvl1pPr>
          </a:lstStyle>
          <a:p>
            <a:r>
              <a:rPr lang="en-US"/>
              <a:t>CONFIDENTIAL</a:t>
            </a:r>
            <a:endParaRPr lang="en-US" dirty="0"/>
          </a:p>
        </p:txBody>
      </p:sp>
      <p:sp>
        <p:nvSpPr>
          <p:cNvPr id="6" name="Slide Number Placeholder 5"/>
          <p:cNvSpPr>
            <a:spLocks noGrp="1"/>
          </p:cNvSpPr>
          <p:nvPr>
            <p:ph type="sldNum" sz="quarter" idx="4"/>
          </p:nvPr>
        </p:nvSpPr>
        <p:spPr>
          <a:xfrm>
            <a:off x="11277600" y="6590875"/>
            <a:ext cx="609600" cy="231466"/>
          </a:xfrm>
          <a:prstGeom prst="rect">
            <a:avLst/>
          </a:prstGeom>
        </p:spPr>
        <p:txBody>
          <a:bodyPr vert="horz" lIns="91440" tIns="45720" rIns="91440" bIns="45720" rtlCol="0" anchor="ctr"/>
          <a:lstStyle>
            <a:lvl1pPr algn="r">
              <a:defRPr sz="1200">
                <a:solidFill>
                  <a:schemeClr val="tx1"/>
                </a:solidFill>
              </a:defRPr>
            </a:lvl1pPr>
          </a:lstStyle>
          <a:p>
            <a:fld id="{E181E579-5BBD-4B7D-A710-B4119423AC89}" type="slidenum">
              <a:rPr lang="en-US" smtClean="0"/>
              <a:pPr/>
              <a:t>‹#›</a:t>
            </a:fld>
            <a:endParaRPr lang="en-US"/>
          </a:p>
        </p:txBody>
      </p:sp>
      <p:sp>
        <p:nvSpPr>
          <p:cNvPr id="14" name="Date Placeholder 3"/>
          <p:cNvSpPr txBox="1">
            <a:spLocks/>
          </p:cNvSpPr>
          <p:nvPr userDrawn="1"/>
        </p:nvSpPr>
        <p:spPr>
          <a:xfrm>
            <a:off x="304800" y="6591778"/>
            <a:ext cx="1004525" cy="2286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solidFill>
              </a:rPr>
              <a:t>© MERL</a:t>
            </a:r>
          </a:p>
        </p:txBody>
      </p:sp>
      <p:sp>
        <p:nvSpPr>
          <p:cNvPr id="17" name="Rectangle 16">
            <a:extLst>
              <a:ext uri="{FF2B5EF4-FFF2-40B4-BE49-F238E27FC236}">
                <a16:creationId xmlns:a16="http://schemas.microsoft.com/office/drawing/2014/main" id="{151F410F-63CE-3B4E-BFF5-05E265AF2EB9}"/>
              </a:ext>
            </a:extLst>
          </p:cNvPr>
          <p:cNvSpPr/>
          <p:nvPr/>
        </p:nvSpPr>
        <p:spPr>
          <a:xfrm>
            <a:off x="0" y="0"/>
            <a:ext cx="12192000" cy="71438"/>
          </a:xfrm>
          <a:prstGeom prst="rect">
            <a:avLst/>
          </a:prstGeom>
          <a:solidFill>
            <a:srgbClr val="EC20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pic>
        <p:nvPicPr>
          <p:cNvPr id="11" name="Picture 10">
            <a:extLst>
              <a:ext uri="{FF2B5EF4-FFF2-40B4-BE49-F238E27FC236}">
                <a16:creationId xmlns:a16="http://schemas.microsoft.com/office/drawing/2014/main" id="{B31B440E-C4B3-5B4E-97B1-5C1BD1885B10}"/>
              </a:ext>
            </a:extLst>
          </p:cNvPr>
          <p:cNvPicPr>
            <a:picLocks noChangeAspect="1"/>
          </p:cNvPicPr>
          <p:nvPr userDrawn="1"/>
        </p:nvPicPr>
        <p:blipFill>
          <a:blip r:embed="rId6"/>
          <a:stretch>
            <a:fillRect/>
          </a:stretch>
        </p:blipFill>
        <p:spPr>
          <a:xfrm>
            <a:off x="310896" y="146304"/>
            <a:ext cx="1173480" cy="479171"/>
          </a:xfrm>
          <a:prstGeom prst="rect">
            <a:avLst/>
          </a:prstGeom>
        </p:spPr>
      </p:pic>
    </p:spTree>
    <p:extLst>
      <p:ext uri="{BB962C8B-B14F-4D97-AF65-F5344CB8AC3E}">
        <p14:creationId xmlns:p14="http://schemas.microsoft.com/office/powerpoint/2010/main" val="847294170"/>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69" r:id="rId3"/>
    <p:sldLayoutId id="2147483670" r:id="rId4"/>
  </p:sldLayoutIdLst>
  <p:hf hdr="0" ftr="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2768" y="136371"/>
            <a:ext cx="10314432" cy="49045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10896" y="713232"/>
            <a:ext cx="11576304" cy="57986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38656" y="6591778"/>
            <a:ext cx="7740683" cy="228600"/>
          </a:xfrm>
          <a:prstGeom prst="rect">
            <a:avLst/>
          </a:prstGeom>
        </p:spPr>
        <p:txBody>
          <a:bodyPr vert="horz" lIns="91440" tIns="45720" rIns="91440" bIns="45720" rtlCol="0" anchor="ctr"/>
          <a:lstStyle>
            <a:lvl1pPr algn="l">
              <a:defRPr sz="1200">
                <a:solidFill>
                  <a:schemeClr val="tx1"/>
                </a:solidFill>
              </a:defRPr>
            </a:lvl1pPr>
          </a:lstStyle>
          <a:p>
            <a:r>
              <a:rPr lang="en-US"/>
              <a:t>5/16/22</a:t>
            </a:r>
            <a:endParaRPr lang="en-US" dirty="0"/>
          </a:p>
        </p:txBody>
      </p:sp>
      <p:sp>
        <p:nvSpPr>
          <p:cNvPr id="5" name="Footer Placeholder 4"/>
          <p:cNvSpPr>
            <a:spLocks noGrp="1"/>
          </p:cNvSpPr>
          <p:nvPr>
            <p:ph type="ftr" sz="quarter" idx="3"/>
          </p:nvPr>
        </p:nvSpPr>
        <p:spPr>
          <a:xfrm>
            <a:off x="9315869" y="6593741"/>
            <a:ext cx="1828800" cy="228600"/>
          </a:xfrm>
          <a:prstGeom prst="rect">
            <a:avLst/>
          </a:prstGeom>
        </p:spPr>
        <p:txBody>
          <a:bodyPr vert="horz" lIns="91440" tIns="45720" rIns="91440" bIns="45720" rtlCol="0" anchor="ctr"/>
          <a:lstStyle>
            <a:lvl1pPr algn="ctr">
              <a:defRPr sz="1200" b="1">
                <a:solidFill>
                  <a:srgbClr val="FF0000"/>
                </a:solidFill>
              </a:defRPr>
            </a:lvl1pPr>
          </a:lstStyle>
          <a:p>
            <a:r>
              <a:rPr lang="en-US"/>
              <a:t>CONFIDENTIAL</a:t>
            </a:r>
            <a:endParaRPr lang="en-US" dirty="0"/>
          </a:p>
        </p:txBody>
      </p:sp>
      <p:sp>
        <p:nvSpPr>
          <p:cNvPr id="6" name="Slide Number Placeholder 5"/>
          <p:cNvSpPr>
            <a:spLocks noGrp="1"/>
          </p:cNvSpPr>
          <p:nvPr>
            <p:ph type="sldNum" sz="quarter" idx="4"/>
          </p:nvPr>
        </p:nvSpPr>
        <p:spPr>
          <a:xfrm>
            <a:off x="11277600" y="6590875"/>
            <a:ext cx="609600" cy="231466"/>
          </a:xfrm>
          <a:prstGeom prst="rect">
            <a:avLst/>
          </a:prstGeom>
        </p:spPr>
        <p:txBody>
          <a:bodyPr vert="horz" lIns="91440" tIns="45720" rIns="91440" bIns="45720" rtlCol="0" anchor="ctr"/>
          <a:lstStyle>
            <a:lvl1pPr algn="r">
              <a:defRPr sz="1200">
                <a:solidFill>
                  <a:schemeClr val="tx1"/>
                </a:solidFill>
              </a:defRPr>
            </a:lvl1pPr>
          </a:lstStyle>
          <a:p>
            <a:fld id="{E181E579-5BBD-4B7D-A710-B4119423AC89}" type="slidenum">
              <a:rPr lang="en-US" smtClean="0"/>
              <a:pPr/>
              <a:t>‹#›</a:t>
            </a:fld>
            <a:endParaRPr lang="en-US"/>
          </a:p>
        </p:txBody>
      </p:sp>
      <p:sp>
        <p:nvSpPr>
          <p:cNvPr id="14" name="Date Placeholder 3"/>
          <p:cNvSpPr txBox="1">
            <a:spLocks/>
          </p:cNvSpPr>
          <p:nvPr userDrawn="1"/>
        </p:nvSpPr>
        <p:spPr>
          <a:xfrm>
            <a:off x="304800" y="6591778"/>
            <a:ext cx="1004525" cy="2286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solidFill>
              </a:rPr>
              <a:t>© MERL</a:t>
            </a:r>
          </a:p>
        </p:txBody>
      </p:sp>
      <p:sp>
        <p:nvSpPr>
          <p:cNvPr id="17" name="Rectangle 16">
            <a:extLst>
              <a:ext uri="{FF2B5EF4-FFF2-40B4-BE49-F238E27FC236}">
                <a16:creationId xmlns:a16="http://schemas.microsoft.com/office/drawing/2014/main" id="{151F410F-63CE-3B4E-BFF5-05E265AF2EB9}"/>
              </a:ext>
            </a:extLst>
          </p:cNvPr>
          <p:cNvSpPr/>
          <p:nvPr/>
        </p:nvSpPr>
        <p:spPr>
          <a:xfrm>
            <a:off x="0" y="0"/>
            <a:ext cx="12192000" cy="71438"/>
          </a:xfrm>
          <a:prstGeom prst="rect">
            <a:avLst/>
          </a:prstGeom>
          <a:solidFill>
            <a:srgbClr val="EC20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pic>
        <p:nvPicPr>
          <p:cNvPr id="10" name="Picture 9">
            <a:extLst>
              <a:ext uri="{FF2B5EF4-FFF2-40B4-BE49-F238E27FC236}">
                <a16:creationId xmlns:a16="http://schemas.microsoft.com/office/drawing/2014/main" id="{6C8570DF-01E0-9347-9BA3-832F860655B5}"/>
              </a:ext>
            </a:extLst>
          </p:cNvPr>
          <p:cNvPicPr>
            <a:picLocks noChangeAspect="1"/>
          </p:cNvPicPr>
          <p:nvPr userDrawn="1"/>
        </p:nvPicPr>
        <p:blipFill>
          <a:blip r:embed="rId3"/>
          <a:stretch>
            <a:fillRect/>
          </a:stretch>
        </p:blipFill>
        <p:spPr>
          <a:xfrm>
            <a:off x="310896" y="146304"/>
            <a:ext cx="1173480" cy="479171"/>
          </a:xfrm>
          <a:prstGeom prst="rect">
            <a:avLst/>
          </a:prstGeom>
        </p:spPr>
      </p:pic>
    </p:spTree>
    <p:extLst>
      <p:ext uri="{BB962C8B-B14F-4D97-AF65-F5344CB8AC3E}">
        <p14:creationId xmlns:p14="http://schemas.microsoft.com/office/powerpoint/2010/main" val="2641378798"/>
      </p:ext>
    </p:extLst>
  </p:cSld>
  <p:clrMap bg1="lt1" tx1="dk1" bg2="lt2" tx2="dk2" accent1="accent1" accent2="accent2" accent3="accent3" accent4="accent4" accent5="accent5" accent6="accent6" hlink="hlink" folHlink="folHlink"/>
  <p:sldLayoutIdLst>
    <p:sldLayoutId id="2147483666" r:id="rId1"/>
  </p:sldLayoutIdLst>
  <p:hf hdr="0" ftr="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2433E9-7A21-B244-A5C5-93CAC7386A70}"/>
              </a:ext>
            </a:extLst>
          </p:cNvPr>
          <p:cNvSpPr>
            <a:spLocks noGrp="1"/>
          </p:cNvSpPr>
          <p:nvPr>
            <p:ph type="ctrTitle"/>
          </p:nvPr>
        </p:nvSpPr>
        <p:spPr>
          <a:xfrm>
            <a:off x="914400" y="1276974"/>
            <a:ext cx="10363200" cy="988935"/>
          </a:xfrm>
        </p:spPr>
        <p:txBody>
          <a:bodyPr/>
          <a:lstStyle/>
          <a:p>
            <a:r>
              <a:rPr lang="en-US" dirty="0">
                <a:solidFill>
                  <a:srgbClr val="212529"/>
                </a:solidFill>
                <a:latin typeface="system-ui"/>
              </a:rPr>
              <a:t>Data Privacy and Protection on Deep Leakage from Gradients by Layer-Wise Pruning</a:t>
            </a:r>
            <a:endParaRPr lang="en-US" dirty="0">
              <a:solidFill>
                <a:srgbClr val="212529"/>
              </a:solidFill>
              <a:effectLst/>
              <a:latin typeface="system-ui"/>
            </a:endParaRPr>
          </a:p>
        </p:txBody>
      </p:sp>
      <p:sp>
        <p:nvSpPr>
          <p:cNvPr id="3" name="Subtitle 2"/>
          <p:cNvSpPr>
            <a:spLocks noGrp="1"/>
          </p:cNvSpPr>
          <p:nvPr>
            <p:ph type="subTitle" idx="1"/>
          </p:nvPr>
        </p:nvSpPr>
        <p:spPr>
          <a:xfrm>
            <a:off x="914400" y="2483709"/>
            <a:ext cx="10363200" cy="2360140"/>
          </a:xfrm>
        </p:spPr>
        <p:txBody>
          <a:bodyPr>
            <a:normAutofit fontScale="85000" lnSpcReduction="20000"/>
          </a:bodyPr>
          <a:lstStyle/>
          <a:p>
            <a:r>
              <a:rPr lang="en-US" dirty="0"/>
              <a:t>Bryan Liu</a:t>
            </a:r>
          </a:p>
          <a:p>
            <a:r>
              <a:rPr lang="en-US" dirty="0"/>
              <a:t>Toshiaki Koike-Akino</a:t>
            </a:r>
          </a:p>
          <a:p>
            <a:r>
              <a:rPr lang="en-US" u="sng" dirty="0"/>
              <a:t>Ye Wang</a:t>
            </a:r>
          </a:p>
          <a:p>
            <a:r>
              <a:rPr lang="en-AU" dirty="0" err="1"/>
              <a:t>Kyeong</a:t>
            </a:r>
            <a:r>
              <a:rPr lang="en-AU" dirty="0"/>
              <a:t> </a:t>
            </a:r>
            <a:r>
              <a:rPr lang="en-AU" dirty="0" err="1"/>
              <a:t>Jin</a:t>
            </a:r>
            <a:r>
              <a:rPr lang="en-AU" dirty="0"/>
              <a:t> Kim</a:t>
            </a:r>
          </a:p>
          <a:p>
            <a:r>
              <a:rPr lang="en-AU" dirty="0"/>
              <a:t>Matthew E. Brand</a:t>
            </a:r>
            <a:endParaRPr lang="en-US" dirty="0"/>
          </a:p>
          <a:p>
            <a:r>
              <a:rPr lang="en-AU" dirty="0" err="1"/>
              <a:t>Shuchin</a:t>
            </a:r>
            <a:r>
              <a:rPr lang="en-AU" dirty="0"/>
              <a:t> Aeron</a:t>
            </a:r>
          </a:p>
          <a:p>
            <a:r>
              <a:rPr lang="en-US" dirty="0"/>
              <a:t>Kieran Parsons</a:t>
            </a:r>
          </a:p>
          <a:p>
            <a:endParaRPr lang="en-US" dirty="0"/>
          </a:p>
        </p:txBody>
      </p:sp>
    </p:spTree>
    <p:extLst>
      <p:ext uri="{BB962C8B-B14F-4D97-AF65-F5344CB8AC3E}">
        <p14:creationId xmlns:p14="http://schemas.microsoft.com/office/powerpoint/2010/main" val="310834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FC1C3E-2728-FB73-B0E7-09FA51E87671}"/>
              </a:ext>
            </a:extLst>
          </p:cNvPr>
          <p:cNvSpPr>
            <a:spLocks noGrp="1"/>
          </p:cNvSpPr>
          <p:nvPr>
            <p:ph type="sldNum" sz="quarter" idx="12"/>
          </p:nvPr>
        </p:nvSpPr>
        <p:spPr/>
        <p:txBody>
          <a:bodyPr/>
          <a:lstStyle/>
          <a:p>
            <a:r>
              <a:rPr lang="en-US" dirty="0"/>
              <a:t>7</a:t>
            </a:r>
          </a:p>
        </p:txBody>
      </p:sp>
      <p:sp>
        <p:nvSpPr>
          <p:cNvPr id="4" name="Title 9">
            <a:extLst>
              <a:ext uri="{FF2B5EF4-FFF2-40B4-BE49-F238E27FC236}">
                <a16:creationId xmlns:a16="http://schemas.microsoft.com/office/drawing/2014/main" id="{A833CAA1-DA47-07E1-763C-4D933613039F}"/>
              </a:ext>
            </a:extLst>
          </p:cNvPr>
          <p:cNvSpPr txBox="1">
            <a:spLocks/>
          </p:cNvSpPr>
          <p:nvPr/>
        </p:nvSpPr>
        <p:spPr>
          <a:xfrm>
            <a:off x="1681163" y="179171"/>
            <a:ext cx="10400770" cy="490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AU" dirty="0"/>
              <a:t>Numerical Results</a:t>
            </a:r>
            <a:endParaRPr lang="en-US" dirty="0">
              <a:cs typeface="Arial" panose="020B0604020202020204" pitchFamily="34" charset="0"/>
            </a:endParaRPr>
          </a:p>
        </p:txBody>
      </p:sp>
      <p:sp>
        <p:nvSpPr>
          <p:cNvPr id="2" name="TextBox 1">
            <a:extLst>
              <a:ext uri="{FF2B5EF4-FFF2-40B4-BE49-F238E27FC236}">
                <a16:creationId xmlns:a16="http://schemas.microsoft.com/office/drawing/2014/main" id="{EFB1B6CE-8FEB-16C3-8E4A-64803243F930}"/>
              </a:ext>
            </a:extLst>
          </p:cNvPr>
          <p:cNvSpPr txBox="1"/>
          <p:nvPr/>
        </p:nvSpPr>
        <p:spPr>
          <a:xfrm>
            <a:off x="404548" y="834504"/>
            <a:ext cx="6477000" cy="369332"/>
          </a:xfrm>
          <a:prstGeom prst="rect">
            <a:avLst/>
          </a:prstGeom>
          <a:noFill/>
        </p:spPr>
        <p:txBody>
          <a:bodyPr wrap="square" rtlCol="0">
            <a:spAutoFit/>
          </a:bodyPr>
          <a:lstStyle/>
          <a:p>
            <a:r>
              <a:rPr lang="en-US" b="1" u="sng" dirty="0"/>
              <a:t>System model and training hyper-parameters</a:t>
            </a:r>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CCE21FE8-3132-0A07-93B0-B00B3FCB8DF7}"/>
                  </a:ext>
                </a:extLst>
              </p:cNvPr>
              <p:cNvGraphicFramePr>
                <a:graphicFrameLocks noGrp="1"/>
              </p:cNvGraphicFramePr>
              <p:nvPr>
                <p:extLst>
                  <p:ext uri="{D42A27DB-BD31-4B8C-83A1-F6EECF244321}">
                    <p14:modId xmlns:p14="http://schemas.microsoft.com/office/powerpoint/2010/main" val="405255944"/>
                  </p:ext>
                </p:extLst>
              </p:nvPr>
            </p:nvGraphicFramePr>
            <p:xfrm>
              <a:off x="1117600" y="1368631"/>
              <a:ext cx="10083800" cy="5222244"/>
            </p:xfrm>
            <a:graphic>
              <a:graphicData uri="http://schemas.openxmlformats.org/drawingml/2006/table">
                <a:tbl>
                  <a:tblPr firstRow="1" bandRow="1">
                    <a:tableStyleId>{5C22544A-7EE6-4342-B048-85BDC9FD1C3A}</a:tableStyleId>
                  </a:tblPr>
                  <a:tblGrid>
                    <a:gridCol w="5041900">
                      <a:extLst>
                        <a:ext uri="{9D8B030D-6E8A-4147-A177-3AD203B41FA5}">
                          <a16:colId xmlns:a16="http://schemas.microsoft.com/office/drawing/2014/main" val="1859955212"/>
                        </a:ext>
                      </a:extLst>
                    </a:gridCol>
                    <a:gridCol w="5041900">
                      <a:extLst>
                        <a:ext uri="{9D8B030D-6E8A-4147-A177-3AD203B41FA5}">
                          <a16:colId xmlns:a16="http://schemas.microsoft.com/office/drawing/2014/main" val="1325847485"/>
                        </a:ext>
                      </a:extLst>
                    </a:gridCol>
                  </a:tblGrid>
                  <a:tr h="435187">
                    <a:tc>
                      <a:txBody>
                        <a:bodyPr/>
                        <a:lstStyle/>
                        <a:p>
                          <a:pPr algn="ctr"/>
                          <a:r>
                            <a:rPr lang="en-US" dirty="0"/>
                            <a:t>Parameters </a:t>
                          </a:r>
                        </a:p>
                      </a:txBody>
                      <a:tcPr/>
                    </a:tc>
                    <a:tc>
                      <a:txBody>
                        <a:bodyPr/>
                        <a:lstStyle/>
                        <a:p>
                          <a:pPr algn="ctr"/>
                          <a:r>
                            <a:rPr lang="en-US" dirty="0"/>
                            <a:t>Name/Values</a:t>
                          </a:r>
                        </a:p>
                      </a:txBody>
                      <a:tcPr/>
                    </a:tc>
                    <a:extLst>
                      <a:ext uri="{0D108BD9-81ED-4DB2-BD59-A6C34878D82A}">
                        <a16:rowId xmlns:a16="http://schemas.microsoft.com/office/drawing/2014/main" val="3350471555"/>
                      </a:ext>
                    </a:extLst>
                  </a:tr>
                  <a:tr h="435187">
                    <a:tc>
                      <a:txBody>
                        <a:bodyPr/>
                        <a:lstStyle/>
                        <a:p>
                          <a:pPr algn="ctr"/>
                          <a:r>
                            <a:rPr lang="en-US" dirty="0"/>
                            <a:t>Neural network model for image classification</a:t>
                          </a:r>
                        </a:p>
                      </a:txBody>
                      <a:tcPr/>
                    </a:tc>
                    <a:tc>
                      <a:txBody>
                        <a:bodyPr/>
                        <a:lstStyle/>
                        <a:p>
                          <a:pPr algn="ctr"/>
                          <a:r>
                            <a:rPr lang="en-US" dirty="0"/>
                            <a:t>ResNet18</a:t>
                          </a:r>
                        </a:p>
                      </a:txBody>
                      <a:tcPr/>
                    </a:tc>
                    <a:extLst>
                      <a:ext uri="{0D108BD9-81ED-4DB2-BD59-A6C34878D82A}">
                        <a16:rowId xmlns:a16="http://schemas.microsoft.com/office/drawing/2014/main" val="3439835226"/>
                      </a:ext>
                    </a:extLst>
                  </a:tr>
                  <a:tr h="435187">
                    <a:tc>
                      <a:txBody>
                        <a:bodyPr/>
                        <a:lstStyle/>
                        <a:p>
                          <a:pPr algn="ctr"/>
                          <a:r>
                            <a:rPr lang="en-US" dirty="0"/>
                            <a:t>Data-set</a:t>
                          </a:r>
                        </a:p>
                      </a:txBody>
                      <a:tcPr/>
                    </a:tc>
                    <a:tc>
                      <a:txBody>
                        <a:bodyPr/>
                        <a:lstStyle/>
                        <a:p>
                          <a:pPr algn="ctr"/>
                          <a:r>
                            <a:rPr lang="en-US" dirty="0"/>
                            <a:t>CIFAR10</a:t>
                          </a:r>
                        </a:p>
                      </a:txBody>
                      <a:tcPr/>
                    </a:tc>
                    <a:extLst>
                      <a:ext uri="{0D108BD9-81ED-4DB2-BD59-A6C34878D82A}">
                        <a16:rowId xmlns:a16="http://schemas.microsoft.com/office/drawing/2014/main" val="3030097627"/>
                      </a:ext>
                    </a:extLst>
                  </a:tr>
                  <a:tr h="435187">
                    <a:tc>
                      <a:txBody>
                        <a:bodyPr/>
                        <a:lstStyle/>
                        <a:p>
                          <a:pPr algn="ctr"/>
                          <a:r>
                            <a:rPr lang="en-US" dirty="0"/>
                            <a:t>Preprocessing (Cropping, rotation and flipping)</a:t>
                          </a:r>
                        </a:p>
                      </a:txBody>
                      <a:tcPr/>
                    </a:tc>
                    <a:tc>
                      <a:txBody>
                        <a:bodyPr/>
                        <a:lstStyle/>
                        <a:p>
                          <a:pPr algn="ctr"/>
                          <a:r>
                            <a:rPr lang="en-US" dirty="0"/>
                            <a:t>None</a:t>
                          </a:r>
                        </a:p>
                      </a:txBody>
                      <a:tcPr/>
                    </a:tc>
                    <a:extLst>
                      <a:ext uri="{0D108BD9-81ED-4DB2-BD59-A6C34878D82A}">
                        <a16:rowId xmlns:a16="http://schemas.microsoft.com/office/drawing/2014/main" val="1589919106"/>
                      </a:ext>
                    </a:extLst>
                  </a:tr>
                  <a:tr h="435187">
                    <a:tc>
                      <a:txBody>
                        <a:bodyPr/>
                        <a:lstStyle/>
                        <a:p>
                          <a:pPr algn="ctr"/>
                          <a:r>
                            <a:rPr lang="en-US" dirty="0"/>
                            <a:t>Model training optimizer</a:t>
                          </a:r>
                        </a:p>
                      </a:txBody>
                      <a:tcPr/>
                    </a:tc>
                    <a:tc>
                      <a:txBody>
                        <a:bodyPr/>
                        <a:lstStyle/>
                        <a:p>
                          <a:pPr algn="ctr"/>
                          <a:r>
                            <a:rPr lang="en-US" dirty="0"/>
                            <a:t>Stochastic gradient descent</a:t>
                          </a:r>
                        </a:p>
                      </a:txBody>
                      <a:tcPr/>
                    </a:tc>
                    <a:extLst>
                      <a:ext uri="{0D108BD9-81ED-4DB2-BD59-A6C34878D82A}">
                        <a16:rowId xmlns:a16="http://schemas.microsoft.com/office/drawing/2014/main" val="2889918928"/>
                      </a:ext>
                    </a:extLst>
                  </a:tr>
                  <a:tr h="435187">
                    <a:tc>
                      <a:txBody>
                        <a:bodyPr/>
                        <a:lstStyle/>
                        <a:p>
                          <a:pPr algn="ctr"/>
                          <a:r>
                            <a:rPr lang="en-US" dirty="0"/>
                            <a:t>Learning rate</a:t>
                          </a:r>
                        </a:p>
                      </a:txBody>
                      <a:tcPr/>
                    </a:tc>
                    <a:tc>
                      <a:txBody>
                        <a:bodyPr/>
                        <a:lstStyle/>
                        <a:p>
                          <a:pPr algn="ctr"/>
                          <a:r>
                            <a:rPr lang="en-US" dirty="0"/>
                            <a:t>0.05</a:t>
                          </a:r>
                        </a:p>
                      </a:txBody>
                      <a:tcPr/>
                    </a:tc>
                    <a:extLst>
                      <a:ext uri="{0D108BD9-81ED-4DB2-BD59-A6C34878D82A}">
                        <a16:rowId xmlns:a16="http://schemas.microsoft.com/office/drawing/2014/main" val="1381282637"/>
                      </a:ext>
                    </a:extLst>
                  </a:tr>
                  <a:tr h="435187">
                    <a:tc>
                      <a:txBody>
                        <a:bodyPr/>
                        <a:lstStyle/>
                        <a:p>
                          <a:pPr algn="ctr"/>
                          <a:r>
                            <a:rPr lang="en-US" dirty="0"/>
                            <a:t>Momentum</a:t>
                          </a:r>
                        </a:p>
                      </a:txBody>
                      <a:tcPr/>
                    </a:tc>
                    <a:tc>
                      <a:txBody>
                        <a:bodyPr/>
                        <a:lstStyle/>
                        <a:p>
                          <a:pPr algn="ctr"/>
                          <a:r>
                            <a:rPr lang="en-US" dirty="0"/>
                            <a:t>0.1</a:t>
                          </a:r>
                        </a:p>
                      </a:txBody>
                      <a:tcPr/>
                    </a:tc>
                    <a:extLst>
                      <a:ext uri="{0D108BD9-81ED-4DB2-BD59-A6C34878D82A}">
                        <a16:rowId xmlns:a16="http://schemas.microsoft.com/office/drawing/2014/main" val="1089456541"/>
                      </a:ext>
                    </a:extLst>
                  </a:tr>
                  <a:tr h="435187">
                    <a:tc>
                      <a:txBody>
                        <a:bodyPr/>
                        <a:lstStyle/>
                        <a:p>
                          <a:pPr algn="ctr"/>
                          <a:r>
                            <a:rPr lang="en-US" dirty="0"/>
                            <a:t>Number of training epochs</a:t>
                          </a:r>
                        </a:p>
                      </a:txBody>
                      <a:tcPr/>
                    </a:tc>
                    <a:tc>
                      <a:txBody>
                        <a:bodyPr/>
                        <a:lstStyle/>
                        <a:p>
                          <a:pPr algn="ctr"/>
                          <a:r>
                            <a:rPr lang="en-US" dirty="0"/>
                            <a:t>40</a:t>
                          </a:r>
                        </a:p>
                      </a:txBody>
                      <a:tcPr/>
                    </a:tc>
                    <a:extLst>
                      <a:ext uri="{0D108BD9-81ED-4DB2-BD59-A6C34878D82A}">
                        <a16:rowId xmlns:a16="http://schemas.microsoft.com/office/drawing/2014/main" val="3408890525"/>
                      </a:ext>
                    </a:extLst>
                  </a:tr>
                  <a:tr h="435187">
                    <a:tc>
                      <a:txBody>
                        <a:bodyPr/>
                        <a:lstStyle/>
                        <a:p>
                          <a:pPr algn="ctr"/>
                          <a:r>
                            <a:rPr lang="en-US" dirty="0"/>
                            <a:t>Attacker reconstruction frequency</a:t>
                          </a:r>
                        </a:p>
                      </a:txBody>
                      <a:tcPr/>
                    </a:tc>
                    <a:tc>
                      <a:txBody>
                        <a:bodyPr/>
                        <a:lstStyle/>
                        <a:p>
                          <a:pPr algn="ctr"/>
                          <a:r>
                            <a:rPr lang="en-US" dirty="0"/>
                            <a:t>Every 5 training epochs</a:t>
                          </a:r>
                        </a:p>
                      </a:txBody>
                      <a:tcPr/>
                    </a:tc>
                    <a:extLst>
                      <a:ext uri="{0D108BD9-81ED-4DB2-BD59-A6C34878D82A}">
                        <a16:rowId xmlns:a16="http://schemas.microsoft.com/office/drawing/2014/main" val="878712217"/>
                      </a:ext>
                    </a:extLst>
                  </a:tr>
                  <a:tr h="435187">
                    <a:tc>
                      <a:txBody>
                        <a:bodyPr/>
                        <a:lstStyle/>
                        <a:p>
                          <a:pPr algn="ctr"/>
                          <a:r>
                            <a:rPr lang="en-US" dirty="0"/>
                            <a:t>Total variation scaling factor</a:t>
                          </a:r>
                        </a:p>
                      </a:txBody>
                      <a:tcPr/>
                    </a:tc>
                    <a:tc>
                      <a:txBody>
                        <a:bodyPr/>
                        <a:lstStyle/>
                        <a:p>
                          <a:pPr algn="ctr"/>
                          <a:r>
                            <a:rPr lang="en-US" dirty="0"/>
                            <a:t>0.001</a:t>
                          </a:r>
                        </a:p>
                      </a:txBody>
                      <a:tcPr/>
                    </a:tc>
                    <a:extLst>
                      <a:ext uri="{0D108BD9-81ED-4DB2-BD59-A6C34878D82A}">
                        <a16:rowId xmlns:a16="http://schemas.microsoft.com/office/drawing/2014/main" val="4072483574"/>
                      </a:ext>
                    </a:extLst>
                  </a:tr>
                  <a:tr h="435187">
                    <a:tc>
                      <a:txBody>
                        <a:bodyPr/>
                        <a:lstStyle/>
                        <a:p>
                          <a:pPr algn="ctr"/>
                          <a:r>
                            <a:rPr lang="en-US" dirty="0"/>
                            <a:t>Number of reconstruction iterations</a:t>
                          </a:r>
                        </a:p>
                      </a:txBody>
                      <a:tcPr/>
                    </a:tc>
                    <a:tc>
                      <a:txBody>
                        <a:bodyPr/>
                        <a:lstStyle/>
                        <a:p>
                          <a:pPr algn="ctr"/>
                          <a:r>
                            <a:rPr lang="en-US" dirty="0"/>
                            <a:t>8000</a:t>
                          </a:r>
                        </a:p>
                      </a:txBody>
                      <a:tcPr/>
                    </a:tc>
                    <a:extLst>
                      <a:ext uri="{0D108BD9-81ED-4DB2-BD59-A6C34878D82A}">
                        <a16:rowId xmlns:a16="http://schemas.microsoft.com/office/drawing/2014/main" val="2553713205"/>
                      </a:ext>
                    </a:extLst>
                  </a:tr>
                  <a:tr h="435187">
                    <a:tc>
                      <a:txBody>
                        <a:bodyPr/>
                        <a:lstStyle/>
                        <a:p>
                          <a:pPr algn="ctr"/>
                          <a:r>
                            <a:rPr lang="en-US" dirty="0"/>
                            <a:t>Multi-loss scaling factor </a:t>
                          </a:r>
                          <a14:m>
                            <m:oMath xmlns:m="http://schemas.openxmlformats.org/officeDocument/2006/math">
                              <m:r>
                                <a:rPr lang="en-AU" b="0" i="1" smtClean="0">
                                  <a:latin typeface="Cambria Math" panose="02040503050406030204" pitchFamily="18" charset="0"/>
                                </a:rPr>
                                <m:t>𝛾</m:t>
                              </m:r>
                            </m:oMath>
                          </a14:m>
                          <a:endParaRPr lang="en-US" dirty="0"/>
                        </a:p>
                      </a:txBody>
                      <a:tcPr/>
                    </a:tc>
                    <a:tc>
                      <a:txBody>
                        <a:bodyPr/>
                        <a:lstStyle/>
                        <a:p>
                          <a:pPr algn="ctr"/>
                          <a:r>
                            <a:rPr lang="en-US" dirty="0"/>
                            <a:t>0.1</a:t>
                          </a:r>
                        </a:p>
                      </a:txBody>
                      <a:tcPr/>
                    </a:tc>
                    <a:extLst>
                      <a:ext uri="{0D108BD9-81ED-4DB2-BD59-A6C34878D82A}">
                        <a16:rowId xmlns:a16="http://schemas.microsoft.com/office/drawing/2014/main" val="1857200688"/>
                      </a:ext>
                    </a:extLst>
                  </a:tr>
                </a:tbl>
              </a:graphicData>
            </a:graphic>
          </p:graphicFrame>
        </mc:Choice>
        <mc:Fallback xmlns="">
          <p:graphicFrame>
            <p:nvGraphicFramePr>
              <p:cNvPr id="5" name="Table 5">
                <a:extLst>
                  <a:ext uri="{FF2B5EF4-FFF2-40B4-BE49-F238E27FC236}">
                    <a16:creationId xmlns:a16="http://schemas.microsoft.com/office/drawing/2014/main" id="{CCE21FE8-3132-0A07-93B0-B00B3FCB8DF7}"/>
                  </a:ext>
                </a:extLst>
              </p:cNvPr>
              <p:cNvGraphicFramePr>
                <a:graphicFrameLocks noGrp="1"/>
              </p:cNvGraphicFramePr>
              <p:nvPr>
                <p:extLst>
                  <p:ext uri="{D42A27DB-BD31-4B8C-83A1-F6EECF244321}">
                    <p14:modId xmlns:p14="http://schemas.microsoft.com/office/powerpoint/2010/main" val="405255944"/>
                  </p:ext>
                </p:extLst>
              </p:nvPr>
            </p:nvGraphicFramePr>
            <p:xfrm>
              <a:off x="1117600" y="1368631"/>
              <a:ext cx="10083800" cy="5222244"/>
            </p:xfrm>
            <a:graphic>
              <a:graphicData uri="http://schemas.openxmlformats.org/drawingml/2006/table">
                <a:tbl>
                  <a:tblPr firstRow="1" bandRow="1">
                    <a:tableStyleId>{5C22544A-7EE6-4342-B048-85BDC9FD1C3A}</a:tableStyleId>
                  </a:tblPr>
                  <a:tblGrid>
                    <a:gridCol w="5041900">
                      <a:extLst>
                        <a:ext uri="{9D8B030D-6E8A-4147-A177-3AD203B41FA5}">
                          <a16:colId xmlns:a16="http://schemas.microsoft.com/office/drawing/2014/main" val="1859955212"/>
                        </a:ext>
                      </a:extLst>
                    </a:gridCol>
                    <a:gridCol w="5041900">
                      <a:extLst>
                        <a:ext uri="{9D8B030D-6E8A-4147-A177-3AD203B41FA5}">
                          <a16:colId xmlns:a16="http://schemas.microsoft.com/office/drawing/2014/main" val="1325847485"/>
                        </a:ext>
                      </a:extLst>
                    </a:gridCol>
                  </a:tblGrid>
                  <a:tr h="435187">
                    <a:tc>
                      <a:txBody>
                        <a:bodyPr/>
                        <a:lstStyle/>
                        <a:p>
                          <a:pPr algn="ctr"/>
                          <a:r>
                            <a:rPr lang="en-US" dirty="0"/>
                            <a:t>Parameters </a:t>
                          </a:r>
                        </a:p>
                      </a:txBody>
                      <a:tcPr/>
                    </a:tc>
                    <a:tc>
                      <a:txBody>
                        <a:bodyPr/>
                        <a:lstStyle/>
                        <a:p>
                          <a:pPr algn="ctr"/>
                          <a:r>
                            <a:rPr lang="en-US" dirty="0"/>
                            <a:t>Name/Values</a:t>
                          </a:r>
                        </a:p>
                      </a:txBody>
                      <a:tcPr/>
                    </a:tc>
                    <a:extLst>
                      <a:ext uri="{0D108BD9-81ED-4DB2-BD59-A6C34878D82A}">
                        <a16:rowId xmlns:a16="http://schemas.microsoft.com/office/drawing/2014/main" val="3350471555"/>
                      </a:ext>
                    </a:extLst>
                  </a:tr>
                  <a:tr h="435187">
                    <a:tc>
                      <a:txBody>
                        <a:bodyPr/>
                        <a:lstStyle/>
                        <a:p>
                          <a:pPr algn="ctr"/>
                          <a:r>
                            <a:rPr lang="en-US" dirty="0"/>
                            <a:t>Neural network model for image classification</a:t>
                          </a:r>
                        </a:p>
                      </a:txBody>
                      <a:tcPr/>
                    </a:tc>
                    <a:tc>
                      <a:txBody>
                        <a:bodyPr/>
                        <a:lstStyle/>
                        <a:p>
                          <a:pPr algn="ctr"/>
                          <a:r>
                            <a:rPr lang="en-US" dirty="0"/>
                            <a:t>ResNet18</a:t>
                          </a:r>
                        </a:p>
                      </a:txBody>
                      <a:tcPr/>
                    </a:tc>
                    <a:extLst>
                      <a:ext uri="{0D108BD9-81ED-4DB2-BD59-A6C34878D82A}">
                        <a16:rowId xmlns:a16="http://schemas.microsoft.com/office/drawing/2014/main" val="3439835226"/>
                      </a:ext>
                    </a:extLst>
                  </a:tr>
                  <a:tr h="435187">
                    <a:tc>
                      <a:txBody>
                        <a:bodyPr/>
                        <a:lstStyle/>
                        <a:p>
                          <a:pPr algn="ctr"/>
                          <a:r>
                            <a:rPr lang="en-US" dirty="0"/>
                            <a:t>Data-set</a:t>
                          </a:r>
                        </a:p>
                      </a:txBody>
                      <a:tcPr/>
                    </a:tc>
                    <a:tc>
                      <a:txBody>
                        <a:bodyPr/>
                        <a:lstStyle/>
                        <a:p>
                          <a:pPr algn="ctr"/>
                          <a:r>
                            <a:rPr lang="en-US" dirty="0"/>
                            <a:t>CIFAR10</a:t>
                          </a:r>
                        </a:p>
                      </a:txBody>
                      <a:tcPr/>
                    </a:tc>
                    <a:extLst>
                      <a:ext uri="{0D108BD9-81ED-4DB2-BD59-A6C34878D82A}">
                        <a16:rowId xmlns:a16="http://schemas.microsoft.com/office/drawing/2014/main" val="3030097627"/>
                      </a:ext>
                    </a:extLst>
                  </a:tr>
                  <a:tr h="435187">
                    <a:tc>
                      <a:txBody>
                        <a:bodyPr/>
                        <a:lstStyle/>
                        <a:p>
                          <a:pPr algn="ctr"/>
                          <a:r>
                            <a:rPr lang="en-US" dirty="0"/>
                            <a:t>Preprocessing (Cropping, rotation and flipping)</a:t>
                          </a:r>
                        </a:p>
                      </a:txBody>
                      <a:tcPr/>
                    </a:tc>
                    <a:tc>
                      <a:txBody>
                        <a:bodyPr/>
                        <a:lstStyle/>
                        <a:p>
                          <a:pPr algn="ctr"/>
                          <a:r>
                            <a:rPr lang="en-US" dirty="0"/>
                            <a:t>None</a:t>
                          </a:r>
                        </a:p>
                      </a:txBody>
                      <a:tcPr/>
                    </a:tc>
                    <a:extLst>
                      <a:ext uri="{0D108BD9-81ED-4DB2-BD59-A6C34878D82A}">
                        <a16:rowId xmlns:a16="http://schemas.microsoft.com/office/drawing/2014/main" val="1589919106"/>
                      </a:ext>
                    </a:extLst>
                  </a:tr>
                  <a:tr h="435187">
                    <a:tc>
                      <a:txBody>
                        <a:bodyPr/>
                        <a:lstStyle/>
                        <a:p>
                          <a:pPr algn="ctr"/>
                          <a:r>
                            <a:rPr lang="en-US" dirty="0"/>
                            <a:t>Model training optimizer</a:t>
                          </a:r>
                        </a:p>
                      </a:txBody>
                      <a:tcPr/>
                    </a:tc>
                    <a:tc>
                      <a:txBody>
                        <a:bodyPr/>
                        <a:lstStyle/>
                        <a:p>
                          <a:pPr algn="ctr"/>
                          <a:r>
                            <a:rPr lang="en-US" dirty="0"/>
                            <a:t>Stochastic gradient descent</a:t>
                          </a:r>
                        </a:p>
                      </a:txBody>
                      <a:tcPr/>
                    </a:tc>
                    <a:extLst>
                      <a:ext uri="{0D108BD9-81ED-4DB2-BD59-A6C34878D82A}">
                        <a16:rowId xmlns:a16="http://schemas.microsoft.com/office/drawing/2014/main" val="2889918928"/>
                      </a:ext>
                    </a:extLst>
                  </a:tr>
                  <a:tr h="435187">
                    <a:tc>
                      <a:txBody>
                        <a:bodyPr/>
                        <a:lstStyle/>
                        <a:p>
                          <a:pPr algn="ctr"/>
                          <a:r>
                            <a:rPr lang="en-US" dirty="0"/>
                            <a:t>Learning rate</a:t>
                          </a:r>
                        </a:p>
                      </a:txBody>
                      <a:tcPr/>
                    </a:tc>
                    <a:tc>
                      <a:txBody>
                        <a:bodyPr/>
                        <a:lstStyle/>
                        <a:p>
                          <a:pPr algn="ctr"/>
                          <a:r>
                            <a:rPr lang="en-US" dirty="0"/>
                            <a:t>0.05</a:t>
                          </a:r>
                        </a:p>
                      </a:txBody>
                      <a:tcPr/>
                    </a:tc>
                    <a:extLst>
                      <a:ext uri="{0D108BD9-81ED-4DB2-BD59-A6C34878D82A}">
                        <a16:rowId xmlns:a16="http://schemas.microsoft.com/office/drawing/2014/main" val="1381282637"/>
                      </a:ext>
                    </a:extLst>
                  </a:tr>
                  <a:tr h="435187">
                    <a:tc>
                      <a:txBody>
                        <a:bodyPr/>
                        <a:lstStyle/>
                        <a:p>
                          <a:pPr algn="ctr"/>
                          <a:r>
                            <a:rPr lang="en-US" dirty="0"/>
                            <a:t>Momentum</a:t>
                          </a:r>
                        </a:p>
                      </a:txBody>
                      <a:tcPr/>
                    </a:tc>
                    <a:tc>
                      <a:txBody>
                        <a:bodyPr/>
                        <a:lstStyle/>
                        <a:p>
                          <a:pPr algn="ctr"/>
                          <a:r>
                            <a:rPr lang="en-US" dirty="0"/>
                            <a:t>0.1</a:t>
                          </a:r>
                        </a:p>
                      </a:txBody>
                      <a:tcPr/>
                    </a:tc>
                    <a:extLst>
                      <a:ext uri="{0D108BD9-81ED-4DB2-BD59-A6C34878D82A}">
                        <a16:rowId xmlns:a16="http://schemas.microsoft.com/office/drawing/2014/main" val="1089456541"/>
                      </a:ext>
                    </a:extLst>
                  </a:tr>
                  <a:tr h="435187">
                    <a:tc>
                      <a:txBody>
                        <a:bodyPr/>
                        <a:lstStyle/>
                        <a:p>
                          <a:pPr algn="ctr"/>
                          <a:r>
                            <a:rPr lang="en-US" dirty="0"/>
                            <a:t>Number of training epochs</a:t>
                          </a:r>
                        </a:p>
                      </a:txBody>
                      <a:tcPr/>
                    </a:tc>
                    <a:tc>
                      <a:txBody>
                        <a:bodyPr/>
                        <a:lstStyle/>
                        <a:p>
                          <a:pPr algn="ctr"/>
                          <a:r>
                            <a:rPr lang="en-US" dirty="0"/>
                            <a:t>40</a:t>
                          </a:r>
                        </a:p>
                      </a:txBody>
                      <a:tcPr/>
                    </a:tc>
                    <a:extLst>
                      <a:ext uri="{0D108BD9-81ED-4DB2-BD59-A6C34878D82A}">
                        <a16:rowId xmlns:a16="http://schemas.microsoft.com/office/drawing/2014/main" val="3408890525"/>
                      </a:ext>
                    </a:extLst>
                  </a:tr>
                  <a:tr h="435187">
                    <a:tc>
                      <a:txBody>
                        <a:bodyPr/>
                        <a:lstStyle/>
                        <a:p>
                          <a:pPr algn="ctr"/>
                          <a:r>
                            <a:rPr lang="en-US" dirty="0"/>
                            <a:t>Attacker reconstruction frequency</a:t>
                          </a:r>
                        </a:p>
                      </a:txBody>
                      <a:tcPr/>
                    </a:tc>
                    <a:tc>
                      <a:txBody>
                        <a:bodyPr/>
                        <a:lstStyle/>
                        <a:p>
                          <a:pPr algn="ctr"/>
                          <a:r>
                            <a:rPr lang="en-US" dirty="0"/>
                            <a:t>Every 5 training epochs</a:t>
                          </a:r>
                        </a:p>
                      </a:txBody>
                      <a:tcPr/>
                    </a:tc>
                    <a:extLst>
                      <a:ext uri="{0D108BD9-81ED-4DB2-BD59-A6C34878D82A}">
                        <a16:rowId xmlns:a16="http://schemas.microsoft.com/office/drawing/2014/main" val="878712217"/>
                      </a:ext>
                    </a:extLst>
                  </a:tr>
                  <a:tr h="435187">
                    <a:tc>
                      <a:txBody>
                        <a:bodyPr/>
                        <a:lstStyle/>
                        <a:p>
                          <a:pPr algn="ctr"/>
                          <a:r>
                            <a:rPr lang="en-US" dirty="0"/>
                            <a:t>Total variation scaling factor</a:t>
                          </a:r>
                        </a:p>
                      </a:txBody>
                      <a:tcPr/>
                    </a:tc>
                    <a:tc>
                      <a:txBody>
                        <a:bodyPr/>
                        <a:lstStyle/>
                        <a:p>
                          <a:pPr algn="ctr"/>
                          <a:r>
                            <a:rPr lang="en-US" dirty="0"/>
                            <a:t>0.001</a:t>
                          </a:r>
                        </a:p>
                      </a:txBody>
                      <a:tcPr/>
                    </a:tc>
                    <a:extLst>
                      <a:ext uri="{0D108BD9-81ED-4DB2-BD59-A6C34878D82A}">
                        <a16:rowId xmlns:a16="http://schemas.microsoft.com/office/drawing/2014/main" val="4072483574"/>
                      </a:ext>
                    </a:extLst>
                  </a:tr>
                  <a:tr h="435187">
                    <a:tc>
                      <a:txBody>
                        <a:bodyPr/>
                        <a:lstStyle/>
                        <a:p>
                          <a:pPr algn="ctr"/>
                          <a:r>
                            <a:rPr lang="en-US" dirty="0"/>
                            <a:t>Number of reconstruction iterations</a:t>
                          </a:r>
                        </a:p>
                      </a:txBody>
                      <a:tcPr/>
                    </a:tc>
                    <a:tc>
                      <a:txBody>
                        <a:bodyPr/>
                        <a:lstStyle/>
                        <a:p>
                          <a:pPr algn="ctr"/>
                          <a:r>
                            <a:rPr lang="en-US" dirty="0"/>
                            <a:t>8000</a:t>
                          </a:r>
                        </a:p>
                      </a:txBody>
                      <a:tcPr/>
                    </a:tc>
                    <a:extLst>
                      <a:ext uri="{0D108BD9-81ED-4DB2-BD59-A6C34878D82A}">
                        <a16:rowId xmlns:a16="http://schemas.microsoft.com/office/drawing/2014/main" val="2553713205"/>
                      </a:ext>
                    </a:extLst>
                  </a:tr>
                  <a:tr h="435187">
                    <a:tc>
                      <a:txBody>
                        <a:bodyPr/>
                        <a:lstStyle/>
                        <a:p>
                          <a:endParaRPr lang="en-US"/>
                        </a:p>
                      </a:txBody>
                      <a:tcPr>
                        <a:blipFill>
                          <a:blip r:embed="rId2"/>
                          <a:stretch>
                            <a:fillRect l="-252" t="-1117647" r="-100756" b="-8824"/>
                          </a:stretch>
                        </a:blipFill>
                      </a:tcPr>
                    </a:tc>
                    <a:tc>
                      <a:txBody>
                        <a:bodyPr/>
                        <a:lstStyle/>
                        <a:p>
                          <a:pPr algn="ctr"/>
                          <a:r>
                            <a:rPr lang="en-US" dirty="0"/>
                            <a:t>0.1</a:t>
                          </a:r>
                        </a:p>
                      </a:txBody>
                      <a:tcPr/>
                    </a:tc>
                    <a:extLst>
                      <a:ext uri="{0D108BD9-81ED-4DB2-BD59-A6C34878D82A}">
                        <a16:rowId xmlns:a16="http://schemas.microsoft.com/office/drawing/2014/main" val="1857200688"/>
                      </a:ext>
                    </a:extLst>
                  </a:tr>
                </a:tbl>
              </a:graphicData>
            </a:graphic>
          </p:graphicFrame>
        </mc:Fallback>
      </mc:AlternateContent>
    </p:spTree>
    <p:extLst>
      <p:ext uri="{BB962C8B-B14F-4D97-AF65-F5344CB8AC3E}">
        <p14:creationId xmlns:p14="http://schemas.microsoft.com/office/powerpoint/2010/main" val="140297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7B2D7B-4D26-D389-7A67-519738DCA452}"/>
              </a:ext>
            </a:extLst>
          </p:cNvPr>
          <p:cNvSpPr>
            <a:spLocks noGrp="1"/>
          </p:cNvSpPr>
          <p:nvPr>
            <p:ph type="sldNum" sz="quarter" idx="12"/>
          </p:nvPr>
        </p:nvSpPr>
        <p:spPr/>
        <p:txBody>
          <a:bodyPr/>
          <a:lstStyle/>
          <a:p>
            <a:fld id="{FFCD8EAC-DC65-FC4C-B8F0-07AD03F7DC5A}" type="slidenum">
              <a:rPr lang="en-US" smtClean="0"/>
              <a:pPr/>
              <a:t>11</a:t>
            </a:fld>
            <a:endParaRPr lang="en-US" dirty="0"/>
          </a:p>
        </p:txBody>
      </p:sp>
      <p:sp>
        <p:nvSpPr>
          <p:cNvPr id="3" name="Title 9">
            <a:extLst>
              <a:ext uri="{FF2B5EF4-FFF2-40B4-BE49-F238E27FC236}">
                <a16:creationId xmlns:a16="http://schemas.microsoft.com/office/drawing/2014/main" id="{98A89099-C2F3-BA16-CB7D-B53F66E37FC7}"/>
              </a:ext>
            </a:extLst>
          </p:cNvPr>
          <p:cNvSpPr txBox="1">
            <a:spLocks/>
          </p:cNvSpPr>
          <p:nvPr/>
        </p:nvSpPr>
        <p:spPr>
          <a:xfrm>
            <a:off x="1681163" y="179171"/>
            <a:ext cx="10400770" cy="490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AU" dirty="0"/>
              <a:t>Numerical Results</a:t>
            </a:r>
            <a:endParaRPr lang="en-US" dirty="0">
              <a:cs typeface="Arial" panose="020B0604020202020204" pitchFamily="34" charset="0"/>
            </a:endParaRPr>
          </a:p>
        </p:txBody>
      </p:sp>
      <p:sp>
        <p:nvSpPr>
          <p:cNvPr id="5" name="TextBox 4">
            <a:extLst>
              <a:ext uri="{FF2B5EF4-FFF2-40B4-BE49-F238E27FC236}">
                <a16:creationId xmlns:a16="http://schemas.microsoft.com/office/drawing/2014/main" id="{9C6A7C16-0A3B-3AB8-C6F8-D48C2F5D6C59}"/>
              </a:ext>
            </a:extLst>
          </p:cNvPr>
          <p:cNvSpPr txBox="1"/>
          <p:nvPr/>
        </p:nvSpPr>
        <p:spPr>
          <a:xfrm>
            <a:off x="404548" y="834504"/>
            <a:ext cx="6477000" cy="369332"/>
          </a:xfrm>
          <a:prstGeom prst="rect">
            <a:avLst/>
          </a:prstGeom>
          <a:noFill/>
        </p:spPr>
        <p:txBody>
          <a:bodyPr wrap="square" rtlCol="0">
            <a:spAutoFit/>
          </a:bodyPr>
          <a:lstStyle/>
          <a:p>
            <a:r>
              <a:rPr lang="en-US" b="1" u="sng" dirty="0"/>
              <a:t>Model classification accuracy and reconstruction performance</a:t>
            </a:r>
          </a:p>
        </p:txBody>
      </p:sp>
      <p:pic>
        <p:nvPicPr>
          <p:cNvPr id="9" name="Picture 8">
            <a:extLst>
              <a:ext uri="{FF2B5EF4-FFF2-40B4-BE49-F238E27FC236}">
                <a16:creationId xmlns:a16="http://schemas.microsoft.com/office/drawing/2014/main" id="{AA202AC7-C6E5-5836-E9C9-3785A9A6BECC}"/>
              </a:ext>
            </a:extLst>
          </p:cNvPr>
          <p:cNvPicPr>
            <a:picLocks noChangeAspect="1"/>
          </p:cNvPicPr>
          <p:nvPr/>
        </p:nvPicPr>
        <p:blipFill>
          <a:blip r:embed="rId2"/>
          <a:srcRect/>
          <a:stretch/>
        </p:blipFill>
        <p:spPr>
          <a:xfrm>
            <a:off x="6140939" y="1735667"/>
            <a:ext cx="5746261" cy="4394200"/>
          </a:xfrm>
          <a:prstGeom prst="rect">
            <a:avLst/>
          </a:prstGeom>
        </p:spPr>
      </p:pic>
      <p:sp>
        <p:nvSpPr>
          <p:cNvPr id="10" name="TextBox 9">
            <a:extLst>
              <a:ext uri="{FF2B5EF4-FFF2-40B4-BE49-F238E27FC236}">
                <a16:creationId xmlns:a16="http://schemas.microsoft.com/office/drawing/2014/main" id="{9253C7FC-C42E-B734-E5AD-3C9F70F96989}"/>
              </a:ext>
            </a:extLst>
          </p:cNvPr>
          <p:cNvSpPr txBox="1"/>
          <p:nvPr/>
        </p:nvSpPr>
        <p:spPr>
          <a:xfrm>
            <a:off x="7456603" y="1366335"/>
            <a:ext cx="3133493" cy="369332"/>
          </a:xfrm>
          <a:prstGeom prst="rect">
            <a:avLst/>
          </a:prstGeom>
          <a:noFill/>
        </p:spPr>
        <p:txBody>
          <a:bodyPr wrap="square" rtlCol="0">
            <a:spAutoFit/>
          </a:bodyPr>
          <a:lstStyle/>
          <a:p>
            <a:pPr algn="ctr"/>
            <a:r>
              <a:rPr lang="en-US" dirty="0"/>
              <a:t>Attacker Reconstruction</a:t>
            </a:r>
          </a:p>
        </p:txBody>
      </p:sp>
      <p:sp>
        <p:nvSpPr>
          <p:cNvPr id="11" name="TextBox 10">
            <a:extLst>
              <a:ext uri="{FF2B5EF4-FFF2-40B4-BE49-F238E27FC236}">
                <a16:creationId xmlns:a16="http://schemas.microsoft.com/office/drawing/2014/main" id="{DCEB945D-D987-7D0C-14C8-A8ECA8BC69C5}"/>
              </a:ext>
            </a:extLst>
          </p:cNvPr>
          <p:cNvSpPr txBox="1"/>
          <p:nvPr/>
        </p:nvSpPr>
        <p:spPr>
          <a:xfrm>
            <a:off x="1826941" y="1368631"/>
            <a:ext cx="3559098" cy="369332"/>
          </a:xfrm>
          <a:prstGeom prst="rect">
            <a:avLst/>
          </a:prstGeom>
          <a:noFill/>
        </p:spPr>
        <p:txBody>
          <a:bodyPr wrap="square" rtlCol="0">
            <a:spAutoFit/>
          </a:bodyPr>
          <a:lstStyle/>
          <a:p>
            <a:r>
              <a:rPr lang="en-US" dirty="0"/>
              <a:t>Classification Model Accuracy</a:t>
            </a:r>
          </a:p>
        </p:txBody>
      </p:sp>
      <p:pic>
        <p:nvPicPr>
          <p:cNvPr id="12" name="Picture 11">
            <a:extLst>
              <a:ext uri="{FF2B5EF4-FFF2-40B4-BE49-F238E27FC236}">
                <a16:creationId xmlns:a16="http://schemas.microsoft.com/office/drawing/2014/main" id="{0C107ECC-217D-9BB1-4AE6-90B8E3F44C1D}"/>
              </a:ext>
            </a:extLst>
          </p:cNvPr>
          <p:cNvPicPr>
            <a:picLocks noChangeAspect="1"/>
          </p:cNvPicPr>
          <p:nvPr/>
        </p:nvPicPr>
        <p:blipFill>
          <a:blip r:embed="rId3"/>
          <a:srcRect/>
          <a:stretch/>
        </p:blipFill>
        <p:spPr>
          <a:xfrm>
            <a:off x="304801" y="1791866"/>
            <a:ext cx="5746261" cy="4281801"/>
          </a:xfrm>
          <a:prstGeom prst="rect">
            <a:avLst/>
          </a:prstGeom>
        </p:spPr>
      </p:pic>
    </p:spTree>
    <p:extLst>
      <p:ext uri="{BB962C8B-B14F-4D97-AF65-F5344CB8AC3E}">
        <p14:creationId xmlns:p14="http://schemas.microsoft.com/office/powerpoint/2010/main" val="295725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295A5B-0865-2904-E12B-CAD3C77C29AA}"/>
              </a:ext>
            </a:extLst>
          </p:cNvPr>
          <p:cNvSpPr>
            <a:spLocks noGrp="1"/>
          </p:cNvSpPr>
          <p:nvPr>
            <p:ph type="sldNum" sz="quarter" idx="12"/>
          </p:nvPr>
        </p:nvSpPr>
        <p:spPr/>
        <p:txBody>
          <a:bodyPr/>
          <a:lstStyle/>
          <a:p>
            <a:fld id="{FFCD8EAC-DC65-FC4C-B8F0-07AD03F7DC5A}" type="slidenum">
              <a:rPr lang="en-US" smtClean="0"/>
              <a:pPr/>
              <a:t>12</a:t>
            </a:fld>
            <a:endParaRPr lang="en-US" dirty="0"/>
          </a:p>
        </p:txBody>
      </p:sp>
      <p:sp>
        <p:nvSpPr>
          <p:cNvPr id="3" name="Title 9">
            <a:extLst>
              <a:ext uri="{FF2B5EF4-FFF2-40B4-BE49-F238E27FC236}">
                <a16:creationId xmlns:a16="http://schemas.microsoft.com/office/drawing/2014/main" id="{3F31A834-3FC3-9816-26CE-E20E3FB949A7}"/>
              </a:ext>
            </a:extLst>
          </p:cNvPr>
          <p:cNvSpPr txBox="1">
            <a:spLocks/>
          </p:cNvSpPr>
          <p:nvPr/>
        </p:nvSpPr>
        <p:spPr>
          <a:xfrm>
            <a:off x="1681163" y="179171"/>
            <a:ext cx="10400770" cy="490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AU" dirty="0"/>
              <a:t>Numerical Results</a:t>
            </a:r>
            <a:endParaRPr lang="en-US" dirty="0">
              <a:cs typeface="Arial" panose="020B0604020202020204" pitchFamily="34" charset="0"/>
            </a:endParaRPr>
          </a:p>
        </p:txBody>
      </p:sp>
      <p:sp>
        <p:nvSpPr>
          <p:cNvPr id="4" name="TextBox 3">
            <a:extLst>
              <a:ext uri="{FF2B5EF4-FFF2-40B4-BE49-F238E27FC236}">
                <a16:creationId xmlns:a16="http://schemas.microsoft.com/office/drawing/2014/main" id="{330D09FD-E44D-3D62-DDF0-0A216D28E2BB}"/>
              </a:ext>
            </a:extLst>
          </p:cNvPr>
          <p:cNvSpPr txBox="1"/>
          <p:nvPr/>
        </p:nvSpPr>
        <p:spPr>
          <a:xfrm>
            <a:off x="404548" y="834504"/>
            <a:ext cx="6477000" cy="369332"/>
          </a:xfrm>
          <a:prstGeom prst="rect">
            <a:avLst/>
          </a:prstGeom>
          <a:noFill/>
        </p:spPr>
        <p:txBody>
          <a:bodyPr wrap="square" rtlCol="0">
            <a:spAutoFit/>
          </a:bodyPr>
          <a:lstStyle/>
          <a:p>
            <a:r>
              <a:rPr lang="en-US" b="1" u="sng" dirty="0"/>
              <a:t>Examples of reconstruction</a:t>
            </a:r>
          </a:p>
        </p:txBody>
      </p:sp>
      <p:pic>
        <p:nvPicPr>
          <p:cNvPr id="6" name="Picture 5">
            <a:extLst>
              <a:ext uri="{FF2B5EF4-FFF2-40B4-BE49-F238E27FC236}">
                <a16:creationId xmlns:a16="http://schemas.microsoft.com/office/drawing/2014/main" id="{436FB2CF-07CF-0FD4-3EC5-B73C9A4FBC1D}"/>
              </a:ext>
            </a:extLst>
          </p:cNvPr>
          <p:cNvPicPr>
            <a:picLocks noChangeAspect="1"/>
          </p:cNvPicPr>
          <p:nvPr/>
        </p:nvPicPr>
        <p:blipFill>
          <a:blip r:embed="rId2"/>
          <a:srcRect/>
          <a:stretch/>
        </p:blipFill>
        <p:spPr>
          <a:xfrm>
            <a:off x="404548" y="2902164"/>
            <a:ext cx="4699000" cy="749300"/>
          </a:xfrm>
          <a:prstGeom prst="rect">
            <a:avLst/>
          </a:prstGeom>
        </p:spPr>
      </p:pic>
      <p:pic>
        <p:nvPicPr>
          <p:cNvPr id="8" name="Picture 7">
            <a:extLst>
              <a:ext uri="{FF2B5EF4-FFF2-40B4-BE49-F238E27FC236}">
                <a16:creationId xmlns:a16="http://schemas.microsoft.com/office/drawing/2014/main" id="{510BB435-134E-C358-AD36-0A488F70FC55}"/>
              </a:ext>
            </a:extLst>
          </p:cNvPr>
          <p:cNvPicPr>
            <a:picLocks noChangeAspect="1"/>
          </p:cNvPicPr>
          <p:nvPr/>
        </p:nvPicPr>
        <p:blipFill>
          <a:blip r:embed="rId3"/>
          <a:srcRect/>
          <a:stretch/>
        </p:blipFill>
        <p:spPr>
          <a:xfrm>
            <a:off x="404547" y="4083769"/>
            <a:ext cx="4699000" cy="749300"/>
          </a:xfrm>
          <a:prstGeom prst="rect">
            <a:avLst/>
          </a:prstGeom>
        </p:spPr>
      </p:pic>
      <p:pic>
        <p:nvPicPr>
          <p:cNvPr id="10" name="Picture 9">
            <a:extLst>
              <a:ext uri="{FF2B5EF4-FFF2-40B4-BE49-F238E27FC236}">
                <a16:creationId xmlns:a16="http://schemas.microsoft.com/office/drawing/2014/main" id="{02526FC5-8EDC-3F06-3352-B818957D0D77}"/>
              </a:ext>
            </a:extLst>
          </p:cNvPr>
          <p:cNvPicPr>
            <a:picLocks noChangeAspect="1"/>
          </p:cNvPicPr>
          <p:nvPr/>
        </p:nvPicPr>
        <p:blipFill>
          <a:blip r:embed="rId4"/>
          <a:srcRect/>
          <a:stretch/>
        </p:blipFill>
        <p:spPr>
          <a:xfrm>
            <a:off x="404547" y="5336815"/>
            <a:ext cx="4699000" cy="749300"/>
          </a:xfrm>
          <a:prstGeom prst="rect">
            <a:avLst/>
          </a:prstGeom>
        </p:spPr>
      </p:pic>
      <p:pic>
        <p:nvPicPr>
          <p:cNvPr id="12" name="Picture 11">
            <a:extLst>
              <a:ext uri="{FF2B5EF4-FFF2-40B4-BE49-F238E27FC236}">
                <a16:creationId xmlns:a16="http://schemas.microsoft.com/office/drawing/2014/main" id="{6BC5D154-8972-6D77-9094-007B49F66F86}"/>
              </a:ext>
            </a:extLst>
          </p:cNvPr>
          <p:cNvPicPr>
            <a:picLocks noChangeAspect="1"/>
          </p:cNvPicPr>
          <p:nvPr/>
        </p:nvPicPr>
        <p:blipFill>
          <a:blip r:embed="rId5"/>
          <a:srcRect/>
          <a:stretch/>
        </p:blipFill>
        <p:spPr>
          <a:xfrm>
            <a:off x="3746500" y="1358693"/>
            <a:ext cx="4699000" cy="749300"/>
          </a:xfrm>
          <a:prstGeom prst="rect">
            <a:avLst/>
          </a:prstGeom>
        </p:spPr>
      </p:pic>
      <p:sp>
        <p:nvSpPr>
          <p:cNvPr id="13" name="Rectangle 12">
            <a:extLst>
              <a:ext uri="{FF2B5EF4-FFF2-40B4-BE49-F238E27FC236}">
                <a16:creationId xmlns:a16="http://schemas.microsoft.com/office/drawing/2014/main" id="{024FFA63-51BA-A8C6-D6D7-1BB78848A598}"/>
              </a:ext>
            </a:extLst>
          </p:cNvPr>
          <p:cNvSpPr/>
          <p:nvPr/>
        </p:nvSpPr>
        <p:spPr>
          <a:xfrm>
            <a:off x="4851400" y="2127285"/>
            <a:ext cx="2311400" cy="369332"/>
          </a:xfrm>
          <a:prstGeom prst="rect">
            <a:avLst/>
          </a:prstGeom>
        </p:spPr>
        <p:txBody>
          <a:bodyPr wrap="square">
            <a:spAutoFit/>
          </a:bodyPr>
          <a:lstStyle/>
          <a:p>
            <a:r>
              <a:rPr lang="en-AU" dirty="0">
                <a:latin typeface="Arial" panose="020B0604020202020204" pitchFamily="34" charset="0"/>
              </a:rPr>
              <a:t>Original test images</a:t>
            </a:r>
            <a:endParaRPr lang="en-US" dirty="0"/>
          </a:p>
        </p:txBody>
      </p:sp>
      <p:sp>
        <p:nvSpPr>
          <p:cNvPr id="14" name="Rectangle 13">
            <a:extLst>
              <a:ext uri="{FF2B5EF4-FFF2-40B4-BE49-F238E27FC236}">
                <a16:creationId xmlns:a16="http://schemas.microsoft.com/office/drawing/2014/main" id="{16560135-A28D-A511-7B24-D028E2F56CAE}"/>
              </a:ext>
            </a:extLst>
          </p:cNvPr>
          <p:cNvSpPr/>
          <p:nvPr/>
        </p:nvSpPr>
        <p:spPr>
          <a:xfrm>
            <a:off x="832175" y="3647230"/>
            <a:ext cx="3844322" cy="369332"/>
          </a:xfrm>
          <a:prstGeom prst="rect">
            <a:avLst/>
          </a:prstGeom>
        </p:spPr>
        <p:txBody>
          <a:bodyPr wrap="none">
            <a:spAutoFit/>
          </a:bodyPr>
          <a:lstStyle/>
          <a:p>
            <a:r>
              <a:rPr lang="en-AU" dirty="0">
                <a:latin typeface="Arial" panose="020B0604020202020204" pitchFamily="34" charset="0"/>
              </a:rPr>
              <a:t>Training epoch index: 0. SSIM: 0.13</a:t>
            </a:r>
            <a:endParaRPr lang="en-US" dirty="0"/>
          </a:p>
        </p:txBody>
      </p:sp>
      <p:sp>
        <p:nvSpPr>
          <p:cNvPr id="15" name="Rectangle 14">
            <a:extLst>
              <a:ext uri="{FF2B5EF4-FFF2-40B4-BE49-F238E27FC236}">
                <a16:creationId xmlns:a16="http://schemas.microsoft.com/office/drawing/2014/main" id="{5C2C0567-B6FA-73CC-8EAC-567F7F90EA7D}"/>
              </a:ext>
            </a:extLst>
          </p:cNvPr>
          <p:cNvSpPr/>
          <p:nvPr/>
        </p:nvSpPr>
        <p:spPr>
          <a:xfrm>
            <a:off x="832175" y="4900276"/>
            <a:ext cx="4019225" cy="369332"/>
          </a:xfrm>
          <a:prstGeom prst="rect">
            <a:avLst/>
          </a:prstGeom>
        </p:spPr>
        <p:txBody>
          <a:bodyPr wrap="square">
            <a:spAutoFit/>
          </a:bodyPr>
          <a:lstStyle/>
          <a:p>
            <a:r>
              <a:rPr lang="en-AU" dirty="0">
                <a:latin typeface="Arial" panose="020B0604020202020204" pitchFamily="34" charset="0"/>
              </a:rPr>
              <a:t>Training epoch index: 20. SSIM: 0.28</a:t>
            </a:r>
            <a:endParaRPr lang="en-US" dirty="0"/>
          </a:p>
        </p:txBody>
      </p:sp>
      <p:sp>
        <p:nvSpPr>
          <p:cNvPr id="16" name="Rectangle 15">
            <a:extLst>
              <a:ext uri="{FF2B5EF4-FFF2-40B4-BE49-F238E27FC236}">
                <a16:creationId xmlns:a16="http://schemas.microsoft.com/office/drawing/2014/main" id="{E212A3D1-4E69-7944-E744-B65779968EE4}"/>
              </a:ext>
            </a:extLst>
          </p:cNvPr>
          <p:cNvSpPr/>
          <p:nvPr/>
        </p:nvSpPr>
        <p:spPr>
          <a:xfrm>
            <a:off x="855794" y="6175384"/>
            <a:ext cx="3971985" cy="369332"/>
          </a:xfrm>
          <a:prstGeom prst="rect">
            <a:avLst/>
          </a:prstGeom>
        </p:spPr>
        <p:txBody>
          <a:bodyPr wrap="none">
            <a:spAutoFit/>
          </a:bodyPr>
          <a:lstStyle/>
          <a:p>
            <a:r>
              <a:rPr lang="en-AU" dirty="0">
                <a:latin typeface="Arial" panose="020B0604020202020204" pitchFamily="34" charset="0"/>
              </a:rPr>
              <a:t>Training epoch index: 40. SSIM: 0.30</a:t>
            </a:r>
            <a:endParaRPr lang="en-US" dirty="0"/>
          </a:p>
        </p:txBody>
      </p:sp>
      <p:sp>
        <p:nvSpPr>
          <p:cNvPr id="17" name="TextBox 16">
            <a:extLst>
              <a:ext uri="{FF2B5EF4-FFF2-40B4-BE49-F238E27FC236}">
                <a16:creationId xmlns:a16="http://schemas.microsoft.com/office/drawing/2014/main" id="{A450C0C9-D98B-8505-B9D7-F1560AF9E28D}"/>
              </a:ext>
            </a:extLst>
          </p:cNvPr>
          <p:cNvSpPr txBox="1"/>
          <p:nvPr/>
        </p:nvSpPr>
        <p:spPr>
          <a:xfrm>
            <a:off x="404547" y="2527376"/>
            <a:ext cx="2888035" cy="369332"/>
          </a:xfrm>
          <a:prstGeom prst="rect">
            <a:avLst/>
          </a:prstGeom>
          <a:noFill/>
        </p:spPr>
        <p:txBody>
          <a:bodyPr wrap="none" rtlCol="0">
            <a:spAutoFit/>
          </a:bodyPr>
          <a:lstStyle/>
          <a:p>
            <a:r>
              <a:rPr lang="en-US" dirty="0"/>
              <a:t>Layer-wise pruning – 2 layers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17F5FF1-735D-C449-7FA4-6B79C4B597E8}"/>
                  </a:ext>
                </a:extLst>
              </p:cNvPr>
              <p:cNvSpPr txBox="1"/>
              <p:nvPr/>
            </p:nvSpPr>
            <p:spPr>
              <a:xfrm>
                <a:off x="6839215" y="2527376"/>
                <a:ext cx="3419526" cy="369332"/>
              </a:xfrm>
              <a:prstGeom prst="rect">
                <a:avLst/>
              </a:prstGeom>
              <a:noFill/>
            </p:spPr>
            <p:txBody>
              <a:bodyPr wrap="none" rtlCol="0">
                <a:spAutoFit/>
              </a:bodyPr>
              <a:lstStyle/>
              <a:p>
                <a:r>
                  <a:rPr lang="en-US" dirty="0"/>
                  <a:t>Element-wise pruning – </a:t>
                </a:r>
                <a14:m>
                  <m:oMath xmlns:m="http://schemas.openxmlformats.org/officeDocument/2006/math">
                    <m:r>
                      <a:rPr lang="en-US" i="1" dirty="0" smtClean="0">
                        <a:latin typeface="Cambria Math" panose="02040503050406030204" pitchFamily="18" charset="0"/>
                      </a:rPr>
                      <m:t>𝑝</m:t>
                    </m:r>
                    <m:r>
                      <a:rPr lang="en-US" i="1" dirty="0">
                        <a:latin typeface="Cambria Math" panose="02040503050406030204" pitchFamily="18" charset="0"/>
                      </a:rPr>
                      <m:t> </m:t>
                    </m:r>
                    <m:r>
                      <a:rPr lang="en-US"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0.4</m:t>
                    </m:r>
                    <m:r>
                      <a:rPr lang="en-US" i="1" dirty="0">
                        <a:latin typeface="Cambria Math" panose="02040503050406030204" pitchFamily="18" charset="0"/>
                      </a:rPr>
                      <m:t>3</m:t>
                    </m:r>
                  </m:oMath>
                </a14:m>
                <a:endParaRPr lang="en-US" dirty="0"/>
              </a:p>
            </p:txBody>
          </p:sp>
        </mc:Choice>
        <mc:Fallback xmlns="">
          <p:sp>
            <p:nvSpPr>
              <p:cNvPr id="18" name="TextBox 17">
                <a:extLst>
                  <a:ext uri="{FF2B5EF4-FFF2-40B4-BE49-F238E27FC236}">
                    <a16:creationId xmlns:a16="http://schemas.microsoft.com/office/drawing/2014/main" id="{617F5FF1-735D-C449-7FA4-6B79C4B597E8}"/>
                  </a:ext>
                </a:extLst>
              </p:cNvPr>
              <p:cNvSpPr txBox="1">
                <a:spLocks noRot="1" noChangeAspect="1" noMove="1" noResize="1" noEditPoints="1" noAdjustHandles="1" noChangeArrowheads="1" noChangeShapeType="1" noTextEdit="1"/>
              </p:cNvSpPr>
              <p:nvPr/>
            </p:nvSpPr>
            <p:spPr>
              <a:xfrm>
                <a:off x="6839215" y="2527376"/>
                <a:ext cx="3419526" cy="369332"/>
              </a:xfrm>
              <a:prstGeom prst="rect">
                <a:avLst/>
              </a:prstGeom>
              <a:blipFill>
                <a:blip r:embed="rId6"/>
                <a:stretch>
                  <a:fillRect l="-1481" t="-10000" b="-23333"/>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860D5495-8D81-CFF8-0291-0B0D1A3CE1D4}"/>
              </a:ext>
            </a:extLst>
          </p:cNvPr>
          <p:cNvPicPr>
            <a:picLocks noChangeAspect="1"/>
          </p:cNvPicPr>
          <p:nvPr/>
        </p:nvPicPr>
        <p:blipFill>
          <a:blip r:embed="rId7"/>
          <a:srcRect/>
          <a:stretch/>
        </p:blipFill>
        <p:spPr>
          <a:xfrm>
            <a:off x="6839215" y="2891076"/>
            <a:ext cx="4699000" cy="749300"/>
          </a:xfrm>
          <a:prstGeom prst="rect">
            <a:avLst/>
          </a:prstGeom>
        </p:spPr>
      </p:pic>
      <p:sp>
        <p:nvSpPr>
          <p:cNvPr id="21" name="Rectangle 20">
            <a:extLst>
              <a:ext uri="{FF2B5EF4-FFF2-40B4-BE49-F238E27FC236}">
                <a16:creationId xmlns:a16="http://schemas.microsoft.com/office/drawing/2014/main" id="{05C6E666-96BE-98CD-C1E2-3950BD2935DE}"/>
              </a:ext>
            </a:extLst>
          </p:cNvPr>
          <p:cNvSpPr/>
          <p:nvPr/>
        </p:nvSpPr>
        <p:spPr>
          <a:xfrm>
            <a:off x="7266842" y="3640056"/>
            <a:ext cx="3843745" cy="369332"/>
          </a:xfrm>
          <a:prstGeom prst="rect">
            <a:avLst/>
          </a:prstGeom>
        </p:spPr>
        <p:txBody>
          <a:bodyPr wrap="none">
            <a:spAutoFit/>
          </a:bodyPr>
          <a:lstStyle/>
          <a:p>
            <a:r>
              <a:rPr lang="en-AU" dirty="0">
                <a:latin typeface="Arial" panose="020B0604020202020204" pitchFamily="34" charset="0"/>
              </a:rPr>
              <a:t>Training epoch index: 0. SSIM: 0.48</a:t>
            </a:r>
            <a:endParaRPr lang="en-US" dirty="0"/>
          </a:p>
        </p:txBody>
      </p:sp>
      <p:pic>
        <p:nvPicPr>
          <p:cNvPr id="23" name="Picture 22">
            <a:extLst>
              <a:ext uri="{FF2B5EF4-FFF2-40B4-BE49-F238E27FC236}">
                <a16:creationId xmlns:a16="http://schemas.microsoft.com/office/drawing/2014/main" id="{CF6207A9-8C6B-6998-096A-265FF8ACC200}"/>
              </a:ext>
            </a:extLst>
          </p:cNvPr>
          <p:cNvPicPr>
            <a:picLocks noChangeAspect="1"/>
          </p:cNvPicPr>
          <p:nvPr/>
        </p:nvPicPr>
        <p:blipFill>
          <a:blip r:embed="rId8"/>
          <a:srcRect/>
          <a:stretch/>
        </p:blipFill>
        <p:spPr>
          <a:xfrm>
            <a:off x="6839215" y="4027108"/>
            <a:ext cx="4699000" cy="749300"/>
          </a:xfrm>
          <a:prstGeom prst="rect">
            <a:avLst/>
          </a:prstGeom>
        </p:spPr>
      </p:pic>
      <p:pic>
        <p:nvPicPr>
          <p:cNvPr id="25" name="Picture 24">
            <a:extLst>
              <a:ext uri="{FF2B5EF4-FFF2-40B4-BE49-F238E27FC236}">
                <a16:creationId xmlns:a16="http://schemas.microsoft.com/office/drawing/2014/main" id="{9A1108E8-0767-78AE-AA32-42DCEAB695B8}"/>
              </a:ext>
            </a:extLst>
          </p:cNvPr>
          <p:cNvPicPr>
            <a:picLocks noChangeAspect="1"/>
          </p:cNvPicPr>
          <p:nvPr/>
        </p:nvPicPr>
        <p:blipFill>
          <a:blip r:embed="rId9"/>
          <a:srcRect/>
          <a:stretch/>
        </p:blipFill>
        <p:spPr>
          <a:xfrm>
            <a:off x="6839214" y="5332281"/>
            <a:ext cx="4699000" cy="749300"/>
          </a:xfrm>
          <a:prstGeom prst="rect">
            <a:avLst/>
          </a:prstGeom>
        </p:spPr>
      </p:pic>
      <p:sp>
        <p:nvSpPr>
          <p:cNvPr id="26" name="Rectangle 25">
            <a:extLst>
              <a:ext uri="{FF2B5EF4-FFF2-40B4-BE49-F238E27FC236}">
                <a16:creationId xmlns:a16="http://schemas.microsoft.com/office/drawing/2014/main" id="{D3B38273-E0FF-CB55-DC81-23535E1ED273}"/>
              </a:ext>
            </a:extLst>
          </p:cNvPr>
          <p:cNvSpPr/>
          <p:nvPr/>
        </p:nvSpPr>
        <p:spPr>
          <a:xfrm>
            <a:off x="7179101" y="4869678"/>
            <a:ext cx="4019225" cy="369332"/>
          </a:xfrm>
          <a:prstGeom prst="rect">
            <a:avLst/>
          </a:prstGeom>
        </p:spPr>
        <p:txBody>
          <a:bodyPr wrap="square">
            <a:spAutoFit/>
          </a:bodyPr>
          <a:lstStyle/>
          <a:p>
            <a:r>
              <a:rPr lang="en-AU" dirty="0">
                <a:latin typeface="Arial" panose="020B0604020202020204" pitchFamily="34" charset="0"/>
              </a:rPr>
              <a:t>Training epoch index: 20. SSIM: 0.79</a:t>
            </a:r>
            <a:endParaRPr lang="en-US" dirty="0"/>
          </a:p>
        </p:txBody>
      </p:sp>
      <p:sp>
        <p:nvSpPr>
          <p:cNvPr id="27" name="Rectangle 26">
            <a:extLst>
              <a:ext uri="{FF2B5EF4-FFF2-40B4-BE49-F238E27FC236}">
                <a16:creationId xmlns:a16="http://schemas.microsoft.com/office/drawing/2014/main" id="{36E21F09-670E-C0E6-62D8-13AB1C524FDB}"/>
              </a:ext>
            </a:extLst>
          </p:cNvPr>
          <p:cNvSpPr/>
          <p:nvPr/>
        </p:nvSpPr>
        <p:spPr>
          <a:xfrm>
            <a:off x="7179100" y="6174852"/>
            <a:ext cx="4019225" cy="369332"/>
          </a:xfrm>
          <a:prstGeom prst="rect">
            <a:avLst/>
          </a:prstGeom>
        </p:spPr>
        <p:txBody>
          <a:bodyPr wrap="square">
            <a:spAutoFit/>
          </a:bodyPr>
          <a:lstStyle/>
          <a:p>
            <a:r>
              <a:rPr lang="en-AU" dirty="0">
                <a:latin typeface="Arial" panose="020B0604020202020204" pitchFamily="34" charset="0"/>
              </a:rPr>
              <a:t>Training epoch index: 40. SSIM: 0.75</a:t>
            </a:r>
            <a:endParaRPr lang="en-US" dirty="0"/>
          </a:p>
        </p:txBody>
      </p:sp>
    </p:spTree>
    <p:extLst>
      <p:ext uri="{BB962C8B-B14F-4D97-AF65-F5344CB8AC3E}">
        <p14:creationId xmlns:p14="http://schemas.microsoft.com/office/powerpoint/2010/main" val="384307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F7C14E-BCDF-854B-1C72-CDC0658B49AF}"/>
              </a:ext>
            </a:extLst>
          </p:cNvPr>
          <p:cNvSpPr>
            <a:spLocks noGrp="1"/>
          </p:cNvSpPr>
          <p:nvPr>
            <p:ph type="sldNum" sz="quarter" idx="12"/>
          </p:nvPr>
        </p:nvSpPr>
        <p:spPr/>
        <p:txBody>
          <a:bodyPr/>
          <a:lstStyle/>
          <a:p>
            <a:fld id="{FFCD8EAC-DC65-FC4C-B8F0-07AD03F7DC5A}" type="slidenum">
              <a:rPr lang="en-US" smtClean="0"/>
              <a:pPr/>
              <a:t>13</a:t>
            </a:fld>
            <a:endParaRPr lang="en-US" dirty="0"/>
          </a:p>
        </p:txBody>
      </p:sp>
      <p:sp>
        <p:nvSpPr>
          <p:cNvPr id="3" name="Title 9">
            <a:extLst>
              <a:ext uri="{FF2B5EF4-FFF2-40B4-BE49-F238E27FC236}">
                <a16:creationId xmlns:a16="http://schemas.microsoft.com/office/drawing/2014/main" id="{F614B450-04E0-3A9C-707E-F31EE85635F5}"/>
              </a:ext>
            </a:extLst>
          </p:cNvPr>
          <p:cNvSpPr txBox="1">
            <a:spLocks/>
          </p:cNvSpPr>
          <p:nvPr/>
        </p:nvSpPr>
        <p:spPr>
          <a:xfrm>
            <a:off x="1681163" y="179171"/>
            <a:ext cx="10400770" cy="490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AU" dirty="0"/>
              <a:t>Numerical Results</a:t>
            </a:r>
            <a:endParaRPr lang="en-US" dirty="0">
              <a:cs typeface="Arial" panose="020B0604020202020204" pitchFamily="34" charset="0"/>
            </a:endParaRPr>
          </a:p>
        </p:txBody>
      </p:sp>
      <p:sp>
        <p:nvSpPr>
          <p:cNvPr id="4" name="TextBox 3">
            <a:extLst>
              <a:ext uri="{FF2B5EF4-FFF2-40B4-BE49-F238E27FC236}">
                <a16:creationId xmlns:a16="http://schemas.microsoft.com/office/drawing/2014/main" id="{8EB6DB66-66BF-1DCC-EFD3-CF7B5C238FBA}"/>
              </a:ext>
            </a:extLst>
          </p:cNvPr>
          <p:cNvSpPr txBox="1"/>
          <p:nvPr/>
        </p:nvSpPr>
        <p:spPr>
          <a:xfrm>
            <a:off x="404548" y="834504"/>
            <a:ext cx="6477000" cy="369332"/>
          </a:xfrm>
          <a:prstGeom prst="rect">
            <a:avLst/>
          </a:prstGeom>
          <a:noFill/>
        </p:spPr>
        <p:txBody>
          <a:bodyPr wrap="square" rtlCol="0">
            <a:spAutoFit/>
          </a:bodyPr>
          <a:lstStyle/>
          <a:p>
            <a:r>
              <a:rPr lang="en-US" b="1" u="sng" dirty="0"/>
              <a:t>Layer-wise pruning (1 layer) vs. SSIM</a:t>
            </a:r>
          </a:p>
        </p:txBody>
      </p:sp>
      <p:pic>
        <p:nvPicPr>
          <p:cNvPr id="6" name="Picture 5">
            <a:extLst>
              <a:ext uri="{FF2B5EF4-FFF2-40B4-BE49-F238E27FC236}">
                <a16:creationId xmlns:a16="http://schemas.microsoft.com/office/drawing/2014/main" id="{AC971965-19B5-D6D2-829A-26B22033CD10}"/>
              </a:ext>
            </a:extLst>
          </p:cNvPr>
          <p:cNvPicPr>
            <a:picLocks noChangeAspect="1"/>
          </p:cNvPicPr>
          <p:nvPr/>
        </p:nvPicPr>
        <p:blipFill>
          <a:blip r:embed="rId2"/>
          <a:srcRect/>
          <a:stretch/>
        </p:blipFill>
        <p:spPr>
          <a:xfrm>
            <a:off x="592325" y="1725083"/>
            <a:ext cx="5731251" cy="4433879"/>
          </a:xfrm>
          <a:prstGeom prst="rect">
            <a:avLst/>
          </a:prstGeom>
        </p:spPr>
      </p:pic>
      <p:cxnSp>
        <p:nvCxnSpPr>
          <p:cNvPr id="8" name="Straight Arrow Connector 7">
            <a:extLst>
              <a:ext uri="{FF2B5EF4-FFF2-40B4-BE49-F238E27FC236}">
                <a16:creationId xmlns:a16="http://schemas.microsoft.com/office/drawing/2014/main" id="{D4B6DF39-46D4-407F-5EC1-AD0124240263}"/>
              </a:ext>
            </a:extLst>
          </p:cNvPr>
          <p:cNvCxnSpPr>
            <a:cxnSpLocks/>
            <a:stCxn id="9" idx="2"/>
          </p:cNvCxnSpPr>
          <p:nvPr/>
        </p:nvCxnSpPr>
        <p:spPr>
          <a:xfrm>
            <a:off x="5532417" y="4563776"/>
            <a:ext cx="449109" cy="795624"/>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1365FE88-E216-3DD8-F042-C8A0C56C6C57}"/>
              </a:ext>
            </a:extLst>
          </p:cNvPr>
          <p:cNvSpPr txBox="1"/>
          <p:nvPr/>
        </p:nvSpPr>
        <p:spPr>
          <a:xfrm>
            <a:off x="4990550" y="4194444"/>
            <a:ext cx="1083733" cy="369332"/>
          </a:xfrm>
          <a:prstGeom prst="rect">
            <a:avLst/>
          </a:prstGeom>
          <a:noFill/>
        </p:spPr>
        <p:txBody>
          <a:bodyPr wrap="square" rtlCol="0">
            <a:spAutoFit/>
          </a:bodyPr>
          <a:lstStyle/>
          <a:p>
            <a:r>
              <a:rPr lang="en-US" dirty="0">
                <a:solidFill>
                  <a:srgbClr val="FF0000"/>
                </a:solidFill>
              </a:rPr>
              <a:t>Last layer</a:t>
            </a:r>
          </a:p>
        </p:txBody>
      </p:sp>
      <p:sp>
        <p:nvSpPr>
          <p:cNvPr id="10" name="TextBox 9">
            <a:extLst>
              <a:ext uri="{FF2B5EF4-FFF2-40B4-BE49-F238E27FC236}">
                <a16:creationId xmlns:a16="http://schemas.microsoft.com/office/drawing/2014/main" id="{F96D3413-3F42-EE94-6E35-505B4F9CAE1D}"/>
              </a:ext>
            </a:extLst>
          </p:cNvPr>
          <p:cNvSpPr txBox="1"/>
          <p:nvPr/>
        </p:nvSpPr>
        <p:spPr>
          <a:xfrm>
            <a:off x="6881548" y="2060631"/>
            <a:ext cx="4753769" cy="3139321"/>
          </a:xfrm>
          <a:prstGeom prst="rect">
            <a:avLst/>
          </a:prstGeom>
          <a:noFill/>
        </p:spPr>
        <p:txBody>
          <a:bodyPr wrap="square" rtlCol="0">
            <a:spAutoFit/>
          </a:bodyPr>
          <a:lstStyle/>
          <a:p>
            <a:pPr marL="285750" indent="-285750">
              <a:buFont typeface="Arial" panose="020B0604020202020204" pitchFamily="34" charset="0"/>
              <a:buChar char="•"/>
            </a:pPr>
            <a:r>
              <a:rPr lang="en-US" dirty="0"/>
              <a:t>In this figure, we show the structural similarity performance by pruning 18 layers in the ResNet18 one-by-one.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classification model is unchanged, but we repeat the reconstruction process by pruning each layer.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observe that pruning the last layer, which contains the label information, has the most significant effect to the reconstruction.</a:t>
            </a:r>
          </a:p>
        </p:txBody>
      </p:sp>
    </p:spTree>
    <p:extLst>
      <p:ext uri="{BB962C8B-B14F-4D97-AF65-F5344CB8AC3E}">
        <p14:creationId xmlns:p14="http://schemas.microsoft.com/office/powerpoint/2010/main" val="247843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297E91-03AB-FC7F-26F6-3131CCCECB5B}"/>
              </a:ext>
            </a:extLst>
          </p:cNvPr>
          <p:cNvSpPr>
            <a:spLocks noGrp="1"/>
          </p:cNvSpPr>
          <p:nvPr>
            <p:ph type="sldNum" sz="quarter" idx="12"/>
          </p:nvPr>
        </p:nvSpPr>
        <p:spPr/>
        <p:txBody>
          <a:bodyPr/>
          <a:lstStyle/>
          <a:p>
            <a:fld id="{FFCD8EAC-DC65-FC4C-B8F0-07AD03F7DC5A}" type="slidenum">
              <a:rPr lang="en-US" smtClean="0"/>
              <a:pPr/>
              <a:t>14</a:t>
            </a:fld>
            <a:endParaRPr lang="en-US" dirty="0"/>
          </a:p>
        </p:txBody>
      </p:sp>
      <p:sp>
        <p:nvSpPr>
          <p:cNvPr id="3" name="Title 9">
            <a:extLst>
              <a:ext uri="{FF2B5EF4-FFF2-40B4-BE49-F238E27FC236}">
                <a16:creationId xmlns:a16="http://schemas.microsoft.com/office/drawing/2014/main" id="{59AAB717-7FDD-466F-0F56-68850F85BD5C}"/>
              </a:ext>
            </a:extLst>
          </p:cNvPr>
          <p:cNvSpPr txBox="1">
            <a:spLocks/>
          </p:cNvSpPr>
          <p:nvPr/>
        </p:nvSpPr>
        <p:spPr>
          <a:xfrm>
            <a:off x="1681163" y="179171"/>
            <a:ext cx="10400770" cy="490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AU" dirty="0"/>
              <a:t>Conclusion</a:t>
            </a:r>
            <a:endParaRPr lang="en-US" dirty="0">
              <a:cs typeface="Arial" panose="020B0604020202020204" pitchFamily="34" charset="0"/>
            </a:endParaRPr>
          </a:p>
        </p:txBody>
      </p:sp>
      <p:sp>
        <p:nvSpPr>
          <p:cNvPr id="4" name="TextBox 3">
            <a:extLst>
              <a:ext uri="{FF2B5EF4-FFF2-40B4-BE49-F238E27FC236}">
                <a16:creationId xmlns:a16="http://schemas.microsoft.com/office/drawing/2014/main" id="{4218CF98-3FAF-8F1D-07DB-46821E817D72}"/>
              </a:ext>
            </a:extLst>
          </p:cNvPr>
          <p:cNvSpPr txBox="1"/>
          <p:nvPr/>
        </p:nvSpPr>
        <p:spPr>
          <a:xfrm>
            <a:off x="1231557" y="1783632"/>
            <a:ext cx="10046043"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The trade-off between privacy protection and test accuracy for classifying images is demonstrated by computing the area under the curves of test accuracy and structural similarity (SSIM) between the reconstructed and source images.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propose a magnitude-based alternating layer-wise pruning method to prevent data leakage. It is shown that the alternating optimization method does not influence the final test accuracy on classification when the number of layers to be pruned is small.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By comparing to the element-wise threshold-based pruning method, we demonstrate that the layer-wise pruning method can efficiently prevent data leakage during the model update.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sequential reconstruction method is proposed for the attacker, which gradually improves the reconstruction performance during the model update.</a:t>
            </a:r>
          </a:p>
        </p:txBody>
      </p:sp>
    </p:spTree>
    <p:extLst>
      <p:ext uri="{BB962C8B-B14F-4D97-AF65-F5344CB8AC3E}">
        <p14:creationId xmlns:p14="http://schemas.microsoft.com/office/powerpoint/2010/main" val="193644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le-srv1\共有2\第2営業局\0-表示標準各種（マニュアルとロゴ）\三菱電機表示標準\三菱電機ロゴ【海外用一式】ai-eps-jpg\海外 コーポレートロゴ＋CFB カラー.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189" y="1962927"/>
            <a:ext cx="6745625" cy="293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78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F809E2B-9FE6-684E-92BF-C44F1378D069}"/>
              </a:ext>
            </a:extLst>
          </p:cNvPr>
          <p:cNvSpPr>
            <a:spLocks noGrp="1"/>
          </p:cNvSpPr>
          <p:nvPr>
            <p:ph type="sldNum" sz="quarter" idx="12"/>
          </p:nvPr>
        </p:nvSpPr>
        <p:spPr/>
        <p:txBody>
          <a:bodyPr/>
          <a:lstStyle/>
          <a:p>
            <a:fld id="{E181E579-5BBD-4B7D-A710-B4119423AC89}" type="slidenum">
              <a:rPr lang="en-US" smtClean="0"/>
              <a:pPr/>
              <a:t>2</a:t>
            </a:fld>
            <a:endParaRPr lang="en-US"/>
          </a:p>
        </p:txBody>
      </p:sp>
      <p:sp>
        <p:nvSpPr>
          <p:cNvPr id="11" name="Content Placeholder 10">
            <a:extLst>
              <a:ext uri="{FF2B5EF4-FFF2-40B4-BE49-F238E27FC236}">
                <a16:creationId xmlns:a16="http://schemas.microsoft.com/office/drawing/2014/main" id="{86F14694-B74B-CE4B-AAD7-AE001E230965}"/>
              </a:ext>
            </a:extLst>
          </p:cNvPr>
          <p:cNvSpPr>
            <a:spLocks noGrp="1"/>
          </p:cNvSpPr>
          <p:nvPr>
            <p:ph idx="4294967295"/>
          </p:nvPr>
        </p:nvSpPr>
        <p:spPr>
          <a:xfrm>
            <a:off x="1932417" y="1110757"/>
            <a:ext cx="8595539" cy="5039069"/>
          </a:xfrm>
        </p:spPr>
        <p:txBody>
          <a:bodyPr>
            <a:normAutofit fontScale="92500" lnSpcReduction="20000"/>
          </a:bodyPr>
          <a:lstStyle/>
          <a:p>
            <a:r>
              <a:rPr lang="en-US" dirty="0">
                <a:latin typeface="+mj-lt"/>
                <a:cs typeface="Arial" panose="020B0604020202020204" pitchFamily="34" charset="0"/>
              </a:rPr>
              <a:t>Federated Learning</a:t>
            </a:r>
          </a:p>
          <a:p>
            <a:endParaRPr lang="en-US" dirty="0">
              <a:latin typeface="+mj-lt"/>
              <a:cs typeface="Arial" panose="020B0604020202020204" pitchFamily="34" charset="0"/>
            </a:endParaRPr>
          </a:p>
          <a:p>
            <a:r>
              <a:rPr lang="en-US" dirty="0">
                <a:latin typeface="+mj-lt"/>
                <a:cs typeface="Arial" panose="020B0604020202020204" pitchFamily="34" charset="0"/>
              </a:rPr>
              <a:t>Inverting Gradients</a:t>
            </a:r>
          </a:p>
          <a:p>
            <a:pPr lvl="1"/>
            <a:r>
              <a:rPr lang="en-US" dirty="0">
                <a:latin typeface="+mj-lt"/>
                <a:cs typeface="Arial" panose="020B0604020202020204" pitchFamily="34" charset="0"/>
              </a:rPr>
              <a:t>Objective function</a:t>
            </a:r>
          </a:p>
          <a:p>
            <a:pPr lvl="1"/>
            <a:r>
              <a:rPr lang="en-US" dirty="0">
                <a:latin typeface="+mj-lt"/>
                <a:cs typeface="Arial" panose="020B0604020202020204" pitchFamily="34" charset="0"/>
              </a:rPr>
              <a:t>Element-wise threshold-based pruning</a:t>
            </a:r>
          </a:p>
          <a:p>
            <a:pPr lvl="1"/>
            <a:endParaRPr lang="en-US" dirty="0">
              <a:latin typeface="+mj-lt"/>
              <a:cs typeface="Arial" panose="020B0604020202020204" pitchFamily="34" charset="0"/>
            </a:endParaRPr>
          </a:p>
          <a:p>
            <a:r>
              <a:rPr lang="en-US" dirty="0">
                <a:latin typeface="+mj-lt"/>
                <a:cs typeface="Arial" panose="020B0604020202020204" pitchFamily="34" charset="0"/>
              </a:rPr>
              <a:t>Proposed privacy and data protection method (local user)</a:t>
            </a:r>
          </a:p>
          <a:p>
            <a:pPr lvl="1"/>
            <a:r>
              <a:rPr lang="en-US" dirty="0">
                <a:latin typeface="+mj-lt"/>
                <a:cs typeface="Arial" panose="020B0604020202020204" pitchFamily="34" charset="0"/>
              </a:rPr>
              <a:t>Layer-wise pruning</a:t>
            </a:r>
          </a:p>
          <a:p>
            <a:endParaRPr lang="en-US" dirty="0">
              <a:latin typeface="+mj-lt"/>
              <a:cs typeface="Arial" panose="020B0604020202020204" pitchFamily="34" charset="0"/>
            </a:endParaRPr>
          </a:p>
          <a:p>
            <a:r>
              <a:rPr lang="en-US" dirty="0">
                <a:latin typeface="+mj-lt"/>
                <a:cs typeface="Arial" panose="020B0604020202020204" pitchFamily="34" charset="0"/>
              </a:rPr>
              <a:t>Proposed sequential update method (attacker)</a:t>
            </a:r>
          </a:p>
          <a:p>
            <a:endParaRPr lang="en-US" dirty="0">
              <a:latin typeface="+mj-lt"/>
              <a:cs typeface="Arial" panose="020B0604020202020204" pitchFamily="34" charset="0"/>
            </a:endParaRPr>
          </a:p>
          <a:p>
            <a:r>
              <a:rPr lang="en-US" dirty="0">
                <a:latin typeface="+mj-lt"/>
                <a:cs typeface="Arial" panose="020B0604020202020204" pitchFamily="34" charset="0"/>
              </a:rPr>
              <a:t>Numerical Results</a:t>
            </a:r>
          </a:p>
          <a:p>
            <a:endParaRPr lang="en-US" dirty="0">
              <a:latin typeface="+mj-lt"/>
              <a:cs typeface="Arial" panose="020B0604020202020204" pitchFamily="34" charset="0"/>
            </a:endParaRPr>
          </a:p>
          <a:p>
            <a:r>
              <a:rPr lang="en-US" dirty="0">
                <a:latin typeface="+mj-lt"/>
                <a:cs typeface="Arial" panose="020B0604020202020204" pitchFamily="34" charset="0"/>
              </a:rPr>
              <a:t>Conclusion</a:t>
            </a:r>
          </a:p>
        </p:txBody>
      </p:sp>
      <p:sp>
        <p:nvSpPr>
          <p:cNvPr id="10" name="Title 9">
            <a:extLst>
              <a:ext uri="{FF2B5EF4-FFF2-40B4-BE49-F238E27FC236}">
                <a16:creationId xmlns:a16="http://schemas.microsoft.com/office/drawing/2014/main" id="{EB8C6A64-0426-C446-830A-8155DAA1CBBA}"/>
              </a:ext>
            </a:extLst>
          </p:cNvPr>
          <p:cNvSpPr>
            <a:spLocks noGrp="1"/>
          </p:cNvSpPr>
          <p:nvPr>
            <p:ph type="title" idx="4294967295"/>
          </p:nvPr>
        </p:nvSpPr>
        <p:spPr>
          <a:xfrm>
            <a:off x="1681163" y="179171"/>
            <a:ext cx="11577637" cy="490538"/>
          </a:xfrm>
        </p:spPr>
        <p:txBody>
          <a:bodyPr/>
          <a:lstStyle/>
          <a:p>
            <a:r>
              <a:rPr lang="en-US" dirty="0">
                <a:cs typeface="Arial" panose="020B0604020202020204" pitchFamily="34" charset="0"/>
              </a:rPr>
              <a:t>Agenda</a:t>
            </a:r>
          </a:p>
        </p:txBody>
      </p:sp>
    </p:spTree>
    <p:extLst>
      <p:ext uri="{BB962C8B-B14F-4D97-AF65-F5344CB8AC3E}">
        <p14:creationId xmlns:p14="http://schemas.microsoft.com/office/powerpoint/2010/main" val="36292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9">
            <a:extLst>
              <a:ext uri="{FF2B5EF4-FFF2-40B4-BE49-F238E27FC236}">
                <a16:creationId xmlns:a16="http://schemas.microsoft.com/office/drawing/2014/main" id="{5F5EF458-3D73-CC64-E785-6A2BC8DA8A7E}"/>
              </a:ext>
            </a:extLst>
          </p:cNvPr>
          <p:cNvSpPr txBox="1">
            <a:spLocks/>
          </p:cNvSpPr>
          <p:nvPr/>
        </p:nvSpPr>
        <p:spPr>
          <a:xfrm>
            <a:off x="1681163" y="179171"/>
            <a:ext cx="11577637" cy="490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cs typeface="Arial" panose="020B0604020202020204" pitchFamily="34" charset="0"/>
              </a:rPr>
              <a:t>Federated Learning</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AFD6131-9E3B-F93B-A6B0-760042CFF824}"/>
                  </a:ext>
                </a:extLst>
              </p:cNvPr>
              <p:cNvSpPr txBox="1"/>
              <p:nvPr/>
            </p:nvSpPr>
            <p:spPr>
              <a:xfrm>
                <a:off x="6311591" y="1068849"/>
                <a:ext cx="5130728" cy="2735172"/>
              </a:xfrm>
              <a:prstGeom prst="rect">
                <a:avLst/>
              </a:prstGeom>
              <a:noFill/>
            </p:spPr>
            <p:txBody>
              <a:bodyPr wrap="square" rtlCol="0">
                <a:spAutoFit/>
              </a:bodyPr>
              <a:lstStyle/>
              <a:p>
                <a:r>
                  <a:rPr lang="en-US" b="1" dirty="0"/>
                  <a:t>With gradient sharing (considered in this paper)</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Suppose there are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𝑁</m:t>
                        </m:r>
                      </m:e>
                      <m:sub>
                        <m:r>
                          <a:rPr lang="en-AU" i="1">
                            <a:latin typeface="Cambria Math" panose="02040503050406030204" pitchFamily="18" charset="0"/>
                          </a:rPr>
                          <m:t>𝑡</m:t>
                        </m:r>
                      </m:sub>
                    </m:sSub>
                  </m:oMath>
                </a14:m>
                <a:r>
                  <a:rPr lang="en-US" dirty="0"/>
                  <a:t> local users. Their gradients are combined before updating the global model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Gradients sharing: </a:t>
                </a:r>
                <a14:m>
                  <m:oMath xmlns:m="http://schemas.openxmlformats.org/officeDocument/2006/math">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𝑤</m:t>
                        </m:r>
                      </m:e>
                      <m:sub>
                        <m:r>
                          <a:rPr lang="en-AU" b="0" i="1" smtClean="0">
                            <a:latin typeface="Cambria Math" panose="02040503050406030204" pitchFamily="18" charset="0"/>
                          </a:rPr>
                          <m:t>𝑡</m:t>
                        </m:r>
                      </m:sub>
                    </m:sSub>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sSub>
                          <m:sSubPr>
                            <m:ctrlPr>
                              <a:rPr lang="en-AU" b="0" i="1" smtClean="0">
                                <a:latin typeface="Cambria Math" panose="02040503050406030204" pitchFamily="18" charset="0"/>
                              </a:rPr>
                            </m:ctrlPr>
                          </m:sSubPr>
                          <m:e>
                            <m:r>
                              <a:rPr lang="en-AU" b="0" i="1" smtClean="0">
                                <a:latin typeface="Cambria Math" panose="02040503050406030204" pitchFamily="18" charset="0"/>
                              </a:rPr>
                              <m:t>𝑁</m:t>
                            </m:r>
                          </m:e>
                          <m:sub>
                            <m:r>
                              <a:rPr lang="en-AU" b="0" i="1" smtClean="0">
                                <a:latin typeface="Cambria Math" panose="02040503050406030204" pitchFamily="18" charset="0"/>
                              </a:rPr>
                              <m:t>𝑡</m:t>
                            </m:r>
                          </m:sub>
                        </m:sSub>
                      </m:den>
                    </m:f>
                    <m:r>
                      <a:rPr lang="en-AU" b="0" i="1" smtClean="0">
                        <a:latin typeface="Cambria Math" panose="02040503050406030204" pitchFamily="18" charset="0"/>
                      </a:rPr>
                      <m:t>∑</m:t>
                    </m:r>
                    <m:r>
                      <a:rPr lang="en-AU" b="0" i="1" smtClean="0">
                        <a:latin typeface="Cambria Math" panose="02040503050406030204" pitchFamily="18" charset="0"/>
                      </a:rPr>
                      <m: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𝑤</m:t>
                        </m:r>
                      </m:e>
                      <m:sub>
                        <m:r>
                          <a:rPr lang="en-AU" b="0" i="1" smtClean="0">
                            <a:latin typeface="Cambria Math" panose="02040503050406030204" pitchFamily="18" charset="0"/>
                          </a:rPr>
                          <m:t>𝑡</m:t>
                        </m:r>
                      </m:sub>
                      <m:sup>
                        <m:r>
                          <a:rPr lang="en-AU" b="0" i="1" smtClean="0">
                            <a:latin typeface="Cambria Math" panose="02040503050406030204" pitchFamily="18" charset="0"/>
                          </a:rPr>
                          <m:t>𝑖</m:t>
                        </m:r>
                      </m:sup>
                    </m:sSubSup>
                  </m:oMath>
                </a14:m>
                <a:r>
                  <a:rPr lang="en-US" dirty="0"/>
                  <a:t> (aggregation on gradients)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Global model: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𝑊</m:t>
                        </m:r>
                      </m:e>
                      <m:sub>
                        <m:r>
                          <a:rPr lang="en-AU" b="0" i="1" smtClean="0">
                            <a:latin typeface="Cambria Math" panose="02040503050406030204" pitchFamily="18" charset="0"/>
                          </a:rPr>
                          <m:t>𝑡</m:t>
                        </m:r>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𝑊</m:t>
                        </m:r>
                      </m:e>
                      <m:sub>
                        <m:r>
                          <a:rPr lang="en-AU" b="0" i="1" smtClean="0">
                            <a:latin typeface="Cambria Math" panose="02040503050406030204" pitchFamily="18" charset="0"/>
                          </a:rPr>
                          <m:t>𝑡</m:t>
                        </m:r>
                      </m:sub>
                    </m:sSub>
                    <m:r>
                      <a:rPr lang="en-AU" b="0" i="1" smtClean="0">
                        <a:latin typeface="Cambria Math" panose="02040503050406030204" pitchFamily="18" charset="0"/>
                      </a:rPr>
                      <m:t>−</m:t>
                    </m:r>
                    <m:r>
                      <a:rPr lang="en-AU" b="0" i="1" smtClean="0">
                        <a:latin typeface="Cambria Math" panose="02040503050406030204" pitchFamily="18" charset="0"/>
                      </a:rPr>
                      <m:t>𝛼𝜕</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𝑤</m:t>
                        </m:r>
                      </m:e>
                      <m:sub>
                        <m:r>
                          <a:rPr lang="en-AU" b="0" i="1" smtClean="0">
                            <a:latin typeface="Cambria Math" panose="02040503050406030204" pitchFamily="18" charset="0"/>
                          </a:rPr>
                          <m:t>𝑡</m:t>
                        </m:r>
                      </m:sub>
                    </m:sSub>
                  </m:oMath>
                </a14:m>
                <a:endParaRPr lang="en-US" dirty="0"/>
              </a:p>
            </p:txBody>
          </p:sp>
        </mc:Choice>
        <mc:Fallback xmlns="">
          <p:sp>
            <p:nvSpPr>
              <p:cNvPr id="2" name="TextBox 1">
                <a:extLst>
                  <a:ext uri="{FF2B5EF4-FFF2-40B4-BE49-F238E27FC236}">
                    <a16:creationId xmlns:a16="http://schemas.microsoft.com/office/drawing/2014/main" id="{5AFD6131-9E3B-F93B-A6B0-760042CFF824}"/>
                  </a:ext>
                </a:extLst>
              </p:cNvPr>
              <p:cNvSpPr txBox="1">
                <a:spLocks noRot="1" noChangeAspect="1" noMove="1" noResize="1" noEditPoints="1" noAdjustHandles="1" noChangeArrowheads="1" noChangeShapeType="1" noTextEdit="1"/>
              </p:cNvSpPr>
              <p:nvPr/>
            </p:nvSpPr>
            <p:spPr>
              <a:xfrm>
                <a:off x="6311591" y="1068849"/>
                <a:ext cx="5130728" cy="2735172"/>
              </a:xfrm>
              <a:prstGeom prst="rect">
                <a:avLst/>
              </a:prstGeom>
              <a:blipFill>
                <a:blip r:embed="rId2"/>
                <a:stretch>
                  <a:fillRect l="-988" t="-926" b="-2315"/>
                </a:stretch>
              </a:blipFill>
            </p:spPr>
            <p:txBody>
              <a:bodyPr/>
              <a:lstStyle/>
              <a:p>
                <a:r>
                  <a:rPr lang="en-US">
                    <a:noFill/>
                  </a:rPr>
                  <a:t> </a:t>
                </a:r>
              </a:p>
            </p:txBody>
          </p:sp>
        </mc:Fallback>
      </mc:AlternateContent>
      <p:pic>
        <p:nvPicPr>
          <p:cNvPr id="7" name="Picture 6" descr="A picture containing schematic&#10;&#10;Description automatically generated">
            <a:extLst>
              <a:ext uri="{FF2B5EF4-FFF2-40B4-BE49-F238E27FC236}">
                <a16:creationId xmlns:a16="http://schemas.microsoft.com/office/drawing/2014/main" id="{CE0466DC-6687-95BD-9513-B705CEC12092}"/>
              </a:ext>
            </a:extLst>
          </p:cNvPr>
          <p:cNvPicPr>
            <a:picLocks noChangeAspect="1"/>
          </p:cNvPicPr>
          <p:nvPr/>
        </p:nvPicPr>
        <p:blipFill>
          <a:blip r:embed="rId3">
            <a:biLevel thresh="75000"/>
          </a:blip>
          <a:stretch>
            <a:fillRect/>
          </a:stretch>
        </p:blipFill>
        <p:spPr>
          <a:xfrm>
            <a:off x="3223472" y="2192525"/>
            <a:ext cx="2438400" cy="2438400"/>
          </a:xfrm>
          <a:prstGeom prst="rect">
            <a:avLst/>
          </a:prstGeom>
        </p:spPr>
      </p:pic>
      <p:sp>
        <p:nvSpPr>
          <p:cNvPr id="8" name="Rectangle 7">
            <a:extLst>
              <a:ext uri="{FF2B5EF4-FFF2-40B4-BE49-F238E27FC236}">
                <a16:creationId xmlns:a16="http://schemas.microsoft.com/office/drawing/2014/main" id="{BB1E4DF1-689C-FCF0-5DFD-600A6587F085}"/>
              </a:ext>
            </a:extLst>
          </p:cNvPr>
          <p:cNvSpPr/>
          <p:nvPr/>
        </p:nvSpPr>
        <p:spPr>
          <a:xfrm>
            <a:off x="3552986" y="2632222"/>
            <a:ext cx="1779374" cy="18930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9880C6B-D01B-918A-7BF5-E8ED8860B27C}"/>
              </a:ext>
            </a:extLst>
          </p:cNvPr>
          <p:cNvSpPr txBox="1"/>
          <p:nvPr/>
        </p:nvSpPr>
        <p:spPr>
          <a:xfrm>
            <a:off x="3754512" y="4158705"/>
            <a:ext cx="1471467" cy="369332"/>
          </a:xfrm>
          <a:prstGeom prst="rect">
            <a:avLst/>
          </a:prstGeom>
          <a:noFill/>
        </p:spPr>
        <p:txBody>
          <a:bodyPr wrap="square" rtlCol="0">
            <a:spAutoFit/>
          </a:bodyPr>
          <a:lstStyle/>
          <a:p>
            <a:r>
              <a:rPr lang="en-US" dirty="0"/>
              <a:t>Global Model</a:t>
            </a:r>
          </a:p>
        </p:txBody>
      </p:sp>
      <p:pic>
        <p:nvPicPr>
          <p:cNvPr id="22" name="Picture 21" descr="Icon&#10;&#10;Description automatically generated">
            <a:extLst>
              <a:ext uri="{FF2B5EF4-FFF2-40B4-BE49-F238E27FC236}">
                <a16:creationId xmlns:a16="http://schemas.microsoft.com/office/drawing/2014/main" id="{1F6E5F16-7307-B234-8717-62395A82E416}"/>
              </a:ext>
            </a:extLst>
          </p:cNvPr>
          <p:cNvPicPr>
            <a:picLocks noChangeAspect="1"/>
          </p:cNvPicPr>
          <p:nvPr/>
        </p:nvPicPr>
        <p:blipFill>
          <a:blip r:embed="rId4">
            <a:biLevel thresh="25000"/>
          </a:blip>
          <a:stretch>
            <a:fillRect/>
          </a:stretch>
        </p:blipFill>
        <p:spPr>
          <a:xfrm>
            <a:off x="349577" y="1649296"/>
            <a:ext cx="988541" cy="550144"/>
          </a:xfrm>
          <a:prstGeom prst="rect">
            <a:avLst/>
          </a:prstGeom>
        </p:spPr>
      </p:pic>
      <p:pic>
        <p:nvPicPr>
          <p:cNvPr id="26" name="Picture 25" descr="Icon&#10;&#10;Description automatically generated">
            <a:extLst>
              <a:ext uri="{FF2B5EF4-FFF2-40B4-BE49-F238E27FC236}">
                <a16:creationId xmlns:a16="http://schemas.microsoft.com/office/drawing/2014/main" id="{F46DA904-5C69-9C06-379F-8A6C973E08C6}"/>
              </a:ext>
            </a:extLst>
          </p:cNvPr>
          <p:cNvPicPr>
            <a:picLocks noChangeAspect="1"/>
          </p:cNvPicPr>
          <p:nvPr/>
        </p:nvPicPr>
        <p:blipFill>
          <a:blip r:embed="rId5">
            <a:biLevel thresh="25000"/>
          </a:blip>
          <a:stretch>
            <a:fillRect/>
          </a:stretch>
        </p:blipFill>
        <p:spPr>
          <a:xfrm>
            <a:off x="307402" y="2299111"/>
            <a:ext cx="1138152" cy="653668"/>
          </a:xfrm>
          <a:prstGeom prst="rect">
            <a:avLst/>
          </a:prstGeom>
        </p:spPr>
      </p:pic>
      <p:sp>
        <p:nvSpPr>
          <p:cNvPr id="78" name="Rectangle 77">
            <a:extLst>
              <a:ext uri="{FF2B5EF4-FFF2-40B4-BE49-F238E27FC236}">
                <a16:creationId xmlns:a16="http://schemas.microsoft.com/office/drawing/2014/main" id="{A87FAD7B-8FAB-BA87-7DBD-84E8EB521B0A}"/>
              </a:ext>
            </a:extLst>
          </p:cNvPr>
          <p:cNvSpPr/>
          <p:nvPr/>
        </p:nvSpPr>
        <p:spPr>
          <a:xfrm>
            <a:off x="231095" y="1518678"/>
            <a:ext cx="1225506" cy="18930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D5030C5-B2A1-26B0-8259-A1EC89B592E1}"/>
              </a:ext>
            </a:extLst>
          </p:cNvPr>
          <p:cNvSpPr txBox="1"/>
          <p:nvPr/>
        </p:nvSpPr>
        <p:spPr>
          <a:xfrm>
            <a:off x="187418" y="2982650"/>
            <a:ext cx="1312860" cy="369332"/>
          </a:xfrm>
          <a:prstGeom prst="rect">
            <a:avLst/>
          </a:prstGeom>
          <a:noFill/>
        </p:spPr>
        <p:txBody>
          <a:bodyPr wrap="none" rtlCol="0">
            <a:spAutoFit/>
          </a:bodyPr>
          <a:lstStyle/>
          <a:p>
            <a:r>
              <a:rPr lang="en-US" dirty="0"/>
              <a:t>Local model</a:t>
            </a:r>
          </a:p>
        </p:txBody>
      </p:sp>
      <p:pic>
        <p:nvPicPr>
          <p:cNvPr id="80" name="Picture 79" descr="Icon&#10;&#10;Description automatically generated">
            <a:extLst>
              <a:ext uri="{FF2B5EF4-FFF2-40B4-BE49-F238E27FC236}">
                <a16:creationId xmlns:a16="http://schemas.microsoft.com/office/drawing/2014/main" id="{2F2BF245-7FA4-C106-F86A-6C8A9FAF449C}"/>
              </a:ext>
            </a:extLst>
          </p:cNvPr>
          <p:cNvPicPr>
            <a:picLocks noChangeAspect="1"/>
          </p:cNvPicPr>
          <p:nvPr/>
        </p:nvPicPr>
        <p:blipFill>
          <a:blip r:embed="rId4">
            <a:biLevel thresh="25000"/>
          </a:blip>
          <a:stretch>
            <a:fillRect/>
          </a:stretch>
        </p:blipFill>
        <p:spPr>
          <a:xfrm>
            <a:off x="376512" y="4156708"/>
            <a:ext cx="988541" cy="550144"/>
          </a:xfrm>
          <a:prstGeom prst="rect">
            <a:avLst/>
          </a:prstGeom>
        </p:spPr>
      </p:pic>
      <p:pic>
        <p:nvPicPr>
          <p:cNvPr id="83" name="Picture 82" descr="Icon&#10;&#10;Description automatically generated">
            <a:extLst>
              <a:ext uri="{FF2B5EF4-FFF2-40B4-BE49-F238E27FC236}">
                <a16:creationId xmlns:a16="http://schemas.microsoft.com/office/drawing/2014/main" id="{79C42DDA-7F43-5F52-A6B6-93471931A8DD}"/>
              </a:ext>
            </a:extLst>
          </p:cNvPr>
          <p:cNvPicPr>
            <a:picLocks noChangeAspect="1"/>
          </p:cNvPicPr>
          <p:nvPr/>
        </p:nvPicPr>
        <p:blipFill>
          <a:blip r:embed="rId5">
            <a:biLevel thresh="25000"/>
          </a:blip>
          <a:stretch>
            <a:fillRect/>
          </a:stretch>
        </p:blipFill>
        <p:spPr>
          <a:xfrm>
            <a:off x="334337" y="4806523"/>
            <a:ext cx="1138152" cy="653668"/>
          </a:xfrm>
          <a:prstGeom prst="rect">
            <a:avLst/>
          </a:prstGeom>
        </p:spPr>
      </p:pic>
      <p:sp>
        <p:nvSpPr>
          <p:cNvPr id="84" name="Rectangle 83">
            <a:extLst>
              <a:ext uri="{FF2B5EF4-FFF2-40B4-BE49-F238E27FC236}">
                <a16:creationId xmlns:a16="http://schemas.microsoft.com/office/drawing/2014/main" id="{2ECBB34F-7D2E-4725-A5B4-0C7094E57CD7}"/>
              </a:ext>
            </a:extLst>
          </p:cNvPr>
          <p:cNvSpPr/>
          <p:nvPr/>
        </p:nvSpPr>
        <p:spPr>
          <a:xfrm>
            <a:off x="258030" y="4026090"/>
            <a:ext cx="1225506" cy="18930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DDC23A84-2F92-1077-C6DB-5E137A872889}"/>
              </a:ext>
            </a:extLst>
          </p:cNvPr>
          <p:cNvSpPr txBox="1"/>
          <p:nvPr/>
        </p:nvSpPr>
        <p:spPr>
          <a:xfrm>
            <a:off x="214353" y="5490062"/>
            <a:ext cx="1312860" cy="369332"/>
          </a:xfrm>
          <a:prstGeom prst="rect">
            <a:avLst/>
          </a:prstGeom>
          <a:noFill/>
        </p:spPr>
        <p:txBody>
          <a:bodyPr wrap="none" rtlCol="0">
            <a:spAutoFit/>
          </a:bodyPr>
          <a:lstStyle/>
          <a:p>
            <a:r>
              <a:rPr lang="en-US" dirty="0"/>
              <a:t>Local model</a:t>
            </a:r>
          </a:p>
        </p:txBody>
      </p:sp>
      <p:pic>
        <p:nvPicPr>
          <p:cNvPr id="87" name="Picture 86" descr="Icon&#10;&#10;Description automatically generated">
            <a:extLst>
              <a:ext uri="{FF2B5EF4-FFF2-40B4-BE49-F238E27FC236}">
                <a16:creationId xmlns:a16="http://schemas.microsoft.com/office/drawing/2014/main" id="{265549F5-BA00-9579-D2FC-C5D66632E93D}"/>
              </a:ext>
            </a:extLst>
          </p:cNvPr>
          <p:cNvPicPr>
            <a:picLocks noChangeAspect="1"/>
          </p:cNvPicPr>
          <p:nvPr/>
        </p:nvPicPr>
        <p:blipFill>
          <a:blip r:embed="rId4">
            <a:biLevel thresh="25000"/>
          </a:blip>
          <a:stretch>
            <a:fillRect/>
          </a:stretch>
        </p:blipFill>
        <p:spPr>
          <a:xfrm>
            <a:off x="1790744" y="2761910"/>
            <a:ext cx="988541" cy="550144"/>
          </a:xfrm>
          <a:prstGeom prst="rect">
            <a:avLst/>
          </a:prstGeom>
        </p:spPr>
      </p:pic>
      <p:pic>
        <p:nvPicPr>
          <p:cNvPr id="88" name="Picture 87" descr="Icon&#10;&#10;Description automatically generated">
            <a:extLst>
              <a:ext uri="{FF2B5EF4-FFF2-40B4-BE49-F238E27FC236}">
                <a16:creationId xmlns:a16="http://schemas.microsoft.com/office/drawing/2014/main" id="{C906B182-93E7-209C-97EF-A23735C5862A}"/>
              </a:ext>
            </a:extLst>
          </p:cNvPr>
          <p:cNvPicPr>
            <a:picLocks noChangeAspect="1"/>
          </p:cNvPicPr>
          <p:nvPr/>
        </p:nvPicPr>
        <p:blipFill>
          <a:blip r:embed="rId5">
            <a:biLevel thresh="25000"/>
          </a:blip>
          <a:stretch>
            <a:fillRect/>
          </a:stretch>
        </p:blipFill>
        <p:spPr>
          <a:xfrm>
            <a:off x="1748569" y="3411725"/>
            <a:ext cx="1138152" cy="653668"/>
          </a:xfrm>
          <a:prstGeom prst="rect">
            <a:avLst/>
          </a:prstGeom>
        </p:spPr>
      </p:pic>
      <p:sp>
        <p:nvSpPr>
          <p:cNvPr id="90" name="Rectangle 89">
            <a:extLst>
              <a:ext uri="{FF2B5EF4-FFF2-40B4-BE49-F238E27FC236}">
                <a16:creationId xmlns:a16="http://schemas.microsoft.com/office/drawing/2014/main" id="{4DF46C7F-8C67-91A7-051F-D91BD5C9C4AB}"/>
              </a:ext>
            </a:extLst>
          </p:cNvPr>
          <p:cNvSpPr/>
          <p:nvPr/>
        </p:nvSpPr>
        <p:spPr>
          <a:xfrm>
            <a:off x="1672262" y="2631292"/>
            <a:ext cx="1225506" cy="18930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49D27BA1-2E5F-D55C-1CAC-BE76B97FE7BE}"/>
              </a:ext>
            </a:extLst>
          </p:cNvPr>
          <p:cNvSpPr txBox="1"/>
          <p:nvPr/>
        </p:nvSpPr>
        <p:spPr>
          <a:xfrm>
            <a:off x="1628585" y="4095264"/>
            <a:ext cx="1312860" cy="369332"/>
          </a:xfrm>
          <a:prstGeom prst="rect">
            <a:avLst/>
          </a:prstGeom>
          <a:noFill/>
        </p:spPr>
        <p:txBody>
          <a:bodyPr wrap="none" rtlCol="0">
            <a:spAutoFit/>
          </a:bodyPr>
          <a:lstStyle/>
          <a:p>
            <a:r>
              <a:rPr lang="en-US" dirty="0"/>
              <a:t>Local model</a:t>
            </a:r>
          </a:p>
        </p:txBody>
      </p:sp>
      <p:cxnSp>
        <p:nvCxnSpPr>
          <p:cNvPr id="60" name="Straight Arrow Connector 59">
            <a:extLst>
              <a:ext uri="{FF2B5EF4-FFF2-40B4-BE49-F238E27FC236}">
                <a16:creationId xmlns:a16="http://schemas.microsoft.com/office/drawing/2014/main" id="{F83D275E-85E1-AB8B-F604-68A5FD12F893}"/>
              </a:ext>
            </a:extLst>
          </p:cNvPr>
          <p:cNvCxnSpPr>
            <a:cxnSpLocks/>
            <a:stCxn id="78" idx="0"/>
            <a:endCxn id="8" idx="0"/>
          </p:cNvCxnSpPr>
          <p:nvPr/>
        </p:nvCxnSpPr>
        <p:spPr>
          <a:xfrm rot="16200000" flipH="1">
            <a:off x="2086488" y="276038"/>
            <a:ext cx="1113544" cy="3598825"/>
          </a:xfrm>
          <a:prstGeom prst="bentConnector3">
            <a:avLst>
              <a:gd name="adj1" fmla="val -20529"/>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59">
            <a:extLst>
              <a:ext uri="{FF2B5EF4-FFF2-40B4-BE49-F238E27FC236}">
                <a16:creationId xmlns:a16="http://schemas.microsoft.com/office/drawing/2014/main" id="{917C1FE3-CBE1-3FD1-F3AD-8038004DE6FB}"/>
              </a:ext>
            </a:extLst>
          </p:cNvPr>
          <p:cNvCxnSpPr>
            <a:cxnSpLocks/>
            <a:stCxn id="84" idx="2"/>
            <a:endCxn id="8" idx="2"/>
          </p:cNvCxnSpPr>
          <p:nvPr/>
        </p:nvCxnSpPr>
        <p:spPr>
          <a:xfrm rot="5400000" flipH="1" flipV="1">
            <a:off x="1959794" y="3436258"/>
            <a:ext cx="1393868" cy="3571890"/>
          </a:xfrm>
          <a:prstGeom prst="bentConnector3">
            <a:avLst>
              <a:gd name="adj1" fmla="val -16400"/>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96D1AA2A-997D-5D46-46E7-CE295D12D77C}"/>
              </a:ext>
            </a:extLst>
          </p:cNvPr>
          <p:cNvCxnSpPr>
            <a:cxnSpLocks/>
            <a:stCxn id="90" idx="3"/>
            <a:endCxn id="8" idx="1"/>
          </p:cNvCxnSpPr>
          <p:nvPr/>
        </p:nvCxnSpPr>
        <p:spPr>
          <a:xfrm>
            <a:off x="2897768" y="3577816"/>
            <a:ext cx="655218" cy="93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E816D17D-C8A8-3F77-A7FC-92457657ACA6}"/>
                  </a:ext>
                </a:extLst>
              </p:cNvPr>
              <p:cNvSpPr txBox="1"/>
              <p:nvPr/>
            </p:nvSpPr>
            <p:spPr>
              <a:xfrm>
                <a:off x="6311591" y="4492275"/>
                <a:ext cx="5452968" cy="1640257"/>
              </a:xfrm>
              <a:prstGeom prst="rect">
                <a:avLst/>
              </a:prstGeom>
              <a:noFill/>
            </p:spPr>
            <p:txBody>
              <a:bodyPr wrap="none" rtlCol="0">
                <a:spAutoFit/>
              </a:bodyPr>
              <a:lstStyle/>
              <a:p>
                <a:r>
                  <a:rPr lang="en-US" dirty="0"/>
                  <a:t>With weight sharing: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Local weight sharing: </a:t>
                </a:r>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𝑤</m:t>
                        </m:r>
                      </m:e>
                      <m:sub>
                        <m:r>
                          <a:rPr lang="en-AU" b="0" i="1" smtClean="0">
                            <a:latin typeface="Cambria Math" panose="02040503050406030204" pitchFamily="18" charset="0"/>
                          </a:rPr>
                          <m:t>𝑡</m:t>
                        </m:r>
                      </m:sub>
                      <m:sup>
                        <m:r>
                          <a:rPr lang="en-AU" b="0" i="1" smtClean="0">
                            <a:latin typeface="Cambria Math" panose="02040503050406030204" pitchFamily="18" charset="0"/>
                          </a:rPr>
                          <m:t>𝑖</m:t>
                        </m:r>
                      </m:sup>
                    </m:sSubSup>
                    <m:r>
                      <a:rPr lang="en-AU" b="0" i="1" smtClean="0">
                        <a:latin typeface="Cambria Math" panose="02040503050406030204" pitchFamily="18" charset="0"/>
                      </a:rPr>
                      <m: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𝑤</m:t>
                        </m:r>
                      </m:e>
                      <m:sub>
                        <m:r>
                          <a:rPr lang="en-AU" b="0" i="1" smtClean="0">
                            <a:latin typeface="Cambria Math" panose="02040503050406030204" pitchFamily="18" charset="0"/>
                          </a:rPr>
                          <m:t>𝑡</m:t>
                        </m:r>
                      </m:sub>
                      <m:sup>
                        <m:r>
                          <a:rPr lang="en-AU" b="0" i="1" smtClean="0">
                            <a:latin typeface="Cambria Math" panose="02040503050406030204" pitchFamily="18" charset="0"/>
                          </a:rPr>
                          <m:t>𝑖</m:t>
                        </m:r>
                      </m:sup>
                    </m:sSubSup>
                    <m:r>
                      <a:rPr lang="en-AU" b="0" i="1" smtClean="0">
                        <a:latin typeface="Cambria Math" panose="02040503050406030204" pitchFamily="18" charset="0"/>
                      </a:rPr>
                      <m:t> −</m:t>
                    </m:r>
                    <m:r>
                      <a:rPr lang="en-AU" b="0" i="1" smtClean="0">
                        <a:latin typeface="Cambria Math" panose="02040503050406030204" pitchFamily="18" charset="0"/>
                      </a:rPr>
                      <m:t>𝛼𝜕</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𝑤</m:t>
                        </m:r>
                      </m:e>
                      <m:sub>
                        <m:r>
                          <a:rPr lang="en-AU" b="0" i="1" smtClean="0">
                            <a:latin typeface="Cambria Math" panose="02040503050406030204" pitchFamily="18" charset="0"/>
                          </a:rPr>
                          <m:t>𝑡</m:t>
                        </m:r>
                      </m:sub>
                      <m:sup>
                        <m:r>
                          <a:rPr lang="en-AU" b="0" i="1" smtClean="0">
                            <a:latin typeface="Cambria Math" panose="02040503050406030204" pitchFamily="18" charset="0"/>
                          </a:rPr>
                          <m:t>𝑖</m:t>
                        </m:r>
                      </m:sup>
                    </m:sSubSup>
                  </m:oMath>
                </a14:m>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Global model: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𝑊</m:t>
                        </m:r>
                      </m:e>
                      <m:sub>
                        <m:r>
                          <a:rPr lang="en-AU" b="0" i="1" smtClean="0">
                            <a:latin typeface="Cambria Math" panose="02040503050406030204" pitchFamily="18" charset="0"/>
                          </a:rPr>
                          <m:t>𝑡</m:t>
                        </m:r>
                      </m:sub>
                    </m:sSub>
                    <m: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sSub>
                          <m:sSubPr>
                            <m:ctrlPr>
                              <a:rPr lang="en-AU" i="1">
                                <a:latin typeface="Cambria Math" panose="02040503050406030204" pitchFamily="18" charset="0"/>
                              </a:rPr>
                            </m:ctrlPr>
                          </m:sSubPr>
                          <m:e>
                            <m:r>
                              <a:rPr lang="en-AU" i="1">
                                <a:latin typeface="Cambria Math" panose="02040503050406030204" pitchFamily="18" charset="0"/>
                              </a:rPr>
                              <m:t>𝑁</m:t>
                            </m:r>
                          </m:e>
                          <m:sub>
                            <m:r>
                              <a:rPr lang="en-AU" i="1">
                                <a:latin typeface="Cambria Math" panose="02040503050406030204" pitchFamily="18" charset="0"/>
                              </a:rPr>
                              <m:t>𝑡</m:t>
                            </m:r>
                          </m:sub>
                        </m:sSub>
                      </m:den>
                    </m:f>
                    <m:r>
                      <a:rPr lang="en-AU" b="0" i="1" smtClean="0">
                        <a:latin typeface="Cambria Math" panose="02040503050406030204" pitchFamily="18" charset="0"/>
                      </a:rPr>
                      <m: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𝑤</m:t>
                        </m:r>
                      </m:e>
                      <m:sub>
                        <m:r>
                          <a:rPr lang="en-AU" b="0" i="1" smtClean="0">
                            <a:latin typeface="Cambria Math" panose="02040503050406030204" pitchFamily="18" charset="0"/>
                          </a:rPr>
                          <m:t>𝑡</m:t>
                        </m:r>
                      </m:sub>
                      <m:sup>
                        <m:r>
                          <a:rPr lang="en-AU" b="0" i="1" smtClean="0">
                            <a:latin typeface="Cambria Math" panose="02040503050406030204" pitchFamily="18" charset="0"/>
                          </a:rPr>
                          <m:t>𝑖</m:t>
                        </m:r>
                      </m:sup>
                    </m:sSubSup>
                  </m:oMath>
                </a14:m>
                <a:r>
                  <a:rPr lang="en-US" dirty="0"/>
                  <a:t> (aggregation on weights)</a:t>
                </a:r>
              </a:p>
            </p:txBody>
          </p:sp>
        </mc:Choice>
        <mc:Fallback xmlns="">
          <p:sp>
            <p:nvSpPr>
              <p:cNvPr id="101" name="TextBox 100">
                <a:extLst>
                  <a:ext uri="{FF2B5EF4-FFF2-40B4-BE49-F238E27FC236}">
                    <a16:creationId xmlns:a16="http://schemas.microsoft.com/office/drawing/2014/main" id="{E816D17D-C8A8-3F77-A7FC-92457657ACA6}"/>
                  </a:ext>
                </a:extLst>
              </p:cNvPr>
              <p:cNvSpPr txBox="1">
                <a:spLocks noRot="1" noChangeAspect="1" noMove="1" noResize="1" noEditPoints="1" noAdjustHandles="1" noChangeArrowheads="1" noChangeShapeType="1" noTextEdit="1"/>
              </p:cNvSpPr>
              <p:nvPr/>
            </p:nvSpPr>
            <p:spPr>
              <a:xfrm>
                <a:off x="6311591" y="4492275"/>
                <a:ext cx="5452968" cy="1640257"/>
              </a:xfrm>
              <a:prstGeom prst="rect">
                <a:avLst/>
              </a:prstGeom>
              <a:blipFill>
                <a:blip r:embed="rId6"/>
                <a:stretch>
                  <a:fillRect l="-928" t="-15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252341C-C32E-F4C9-65EF-A1F660897C03}"/>
              </a:ext>
            </a:extLst>
          </p:cNvPr>
          <p:cNvSpPr txBox="1"/>
          <p:nvPr/>
        </p:nvSpPr>
        <p:spPr>
          <a:xfrm>
            <a:off x="1527213" y="864194"/>
            <a:ext cx="2578335" cy="369332"/>
          </a:xfrm>
          <a:prstGeom prst="rect">
            <a:avLst/>
          </a:prstGeom>
          <a:noFill/>
        </p:spPr>
        <p:txBody>
          <a:bodyPr wrap="none" rtlCol="0">
            <a:spAutoFit/>
          </a:bodyPr>
          <a:lstStyle/>
          <a:p>
            <a:r>
              <a:rPr lang="en-US" dirty="0"/>
              <a:t>Shared gradients/weights</a:t>
            </a:r>
          </a:p>
        </p:txBody>
      </p:sp>
      <p:sp>
        <p:nvSpPr>
          <p:cNvPr id="25" name="TextBox 24">
            <a:extLst>
              <a:ext uri="{FF2B5EF4-FFF2-40B4-BE49-F238E27FC236}">
                <a16:creationId xmlns:a16="http://schemas.microsoft.com/office/drawing/2014/main" id="{58B411A0-48EE-9B44-3480-26C039DC415F}"/>
              </a:ext>
            </a:extLst>
          </p:cNvPr>
          <p:cNvSpPr txBox="1"/>
          <p:nvPr/>
        </p:nvSpPr>
        <p:spPr>
          <a:xfrm>
            <a:off x="4442672" y="1924368"/>
            <a:ext cx="1868919" cy="646331"/>
          </a:xfrm>
          <a:prstGeom prst="rect">
            <a:avLst/>
          </a:prstGeom>
          <a:noFill/>
        </p:spPr>
        <p:txBody>
          <a:bodyPr wrap="square" rtlCol="0">
            <a:spAutoFit/>
          </a:bodyPr>
          <a:lstStyle/>
          <a:p>
            <a:r>
              <a:rPr lang="en-US" dirty="0"/>
              <a:t>Aggregation at the central server</a:t>
            </a:r>
          </a:p>
        </p:txBody>
      </p:sp>
    </p:spTree>
    <p:extLst>
      <p:ext uri="{BB962C8B-B14F-4D97-AF65-F5344CB8AC3E}">
        <p14:creationId xmlns:p14="http://schemas.microsoft.com/office/powerpoint/2010/main" val="199727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DE03E5-0BB6-4393-B660-A5EAE1E66F4C}"/>
              </a:ext>
            </a:extLst>
          </p:cNvPr>
          <p:cNvSpPr>
            <a:spLocks noGrp="1"/>
          </p:cNvSpPr>
          <p:nvPr>
            <p:ph type="sldNum" sz="quarter" idx="12"/>
          </p:nvPr>
        </p:nvSpPr>
        <p:spPr/>
        <p:txBody>
          <a:bodyPr/>
          <a:lstStyle/>
          <a:p>
            <a:fld id="{E181E579-5BBD-4B7D-A710-B4119423AC89}" type="slidenum">
              <a:rPr lang="en-US" smtClean="0"/>
              <a:pPr/>
              <a:t>4</a:t>
            </a:fld>
            <a:endParaRPr lang="en-US" dirty="0"/>
          </a:p>
        </p:txBody>
      </p:sp>
      <p:sp>
        <p:nvSpPr>
          <p:cNvPr id="6" name="Title 9">
            <a:extLst>
              <a:ext uri="{FF2B5EF4-FFF2-40B4-BE49-F238E27FC236}">
                <a16:creationId xmlns:a16="http://schemas.microsoft.com/office/drawing/2014/main" id="{DC8E7BD5-910A-1667-48E6-2B96C3329139}"/>
              </a:ext>
            </a:extLst>
          </p:cNvPr>
          <p:cNvSpPr txBox="1">
            <a:spLocks/>
          </p:cNvSpPr>
          <p:nvPr/>
        </p:nvSpPr>
        <p:spPr>
          <a:xfrm>
            <a:off x="1681164" y="179171"/>
            <a:ext cx="4739092" cy="490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cs typeface="Arial" panose="020B0604020202020204" pitchFamily="34" charset="0"/>
              </a:rPr>
              <a:t>Deep Leakage from Gradients</a:t>
            </a:r>
          </a:p>
        </p:txBody>
      </p:sp>
      <p:sp>
        <p:nvSpPr>
          <p:cNvPr id="7" name="TextBox 6">
            <a:extLst>
              <a:ext uri="{FF2B5EF4-FFF2-40B4-BE49-F238E27FC236}">
                <a16:creationId xmlns:a16="http://schemas.microsoft.com/office/drawing/2014/main" id="{48C33522-A20E-E327-9857-17AEB3E48923}"/>
              </a:ext>
            </a:extLst>
          </p:cNvPr>
          <p:cNvSpPr txBox="1"/>
          <p:nvPr/>
        </p:nvSpPr>
        <p:spPr>
          <a:xfrm>
            <a:off x="1244765" y="2214832"/>
            <a:ext cx="3208397"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Original mini-batch of </a:t>
            </a:r>
          </a:p>
          <a:p>
            <a:pPr algn="ctr"/>
            <a:r>
              <a:rPr lang="en-US" dirty="0">
                <a:latin typeface="Arial" panose="020B0604020202020204" pitchFamily="34" charset="0"/>
                <a:cs typeface="Arial" panose="020B0604020202020204" pitchFamily="34" charset="0"/>
              </a:rPr>
              <a:t>training data</a:t>
            </a:r>
          </a:p>
        </p:txBody>
      </p:sp>
      <p:pic>
        <p:nvPicPr>
          <p:cNvPr id="8" name="Picture 7" descr="A picture containing text, different, several&#10;&#10;Description automatically generated">
            <a:extLst>
              <a:ext uri="{FF2B5EF4-FFF2-40B4-BE49-F238E27FC236}">
                <a16:creationId xmlns:a16="http://schemas.microsoft.com/office/drawing/2014/main" id="{B11AC494-8838-AAA6-4875-F3405A00A077}"/>
              </a:ext>
            </a:extLst>
          </p:cNvPr>
          <p:cNvPicPr>
            <a:picLocks noChangeAspect="1"/>
          </p:cNvPicPr>
          <p:nvPr/>
        </p:nvPicPr>
        <p:blipFill>
          <a:blip r:embed="rId2"/>
          <a:stretch>
            <a:fillRect/>
          </a:stretch>
        </p:blipFill>
        <p:spPr>
          <a:xfrm>
            <a:off x="1341172" y="2951373"/>
            <a:ext cx="3015584" cy="2986532"/>
          </a:xfrm>
          <a:prstGeom prst="rect">
            <a:avLst/>
          </a:prstGeom>
        </p:spPr>
      </p:pic>
      <p:pic>
        <p:nvPicPr>
          <p:cNvPr id="9" name="Picture 8" descr="A collage of animals&#10;&#10;Description automatically generated with low confidence">
            <a:extLst>
              <a:ext uri="{FF2B5EF4-FFF2-40B4-BE49-F238E27FC236}">
                <a16:creationId xmlns:a16="http://schemas.microsoft.com/office/drawing/2014/main" id="{98229F1E-61AF-9DBD-E46C-59177925E500}"/>
              </a:ext>
            </a:extLst>
          </p:cNvPr>
          <p:cNvPicPr>
            <a:picLocks noChangeAspect="1"/>
          </p:cNvPicPr>
          <p:nvPr/>
        </p:nvPicPr>
        <p:blipFill>
          <a:blip r:embed="rId3"/>
          <a:stretch>
            <a:fillRect/>
          </a:stretch>
        </p:blipFill>
        <p:spPr>
          <a:xfrm>
            <a:off x="7413524" y="2951373"/>
            <a:ext cx="3046308" cy="3064088"/>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A347A94-B92A-055A-91FE-AE209A5EB437}"/>
                  </a:ext>
                </a:extLst>
              </p:cNvPr>
              <p:cNvSpPr txBox="1"/>
              <p:nvPr/>
            </p:nvSpPr>
            <p:spPr>
              <a:xfrm>
                <a:off x="7332479" y="2214832"/>
                <a:ext cx="3208397"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Reconstruction based on the shared gradients </a:t>
                </a:r>
                <a14:m>
                  <m:oMath xmlns:m="http://schemas.openxmlformats.org/officeDocument/2006/math">
                    <m:r>
                      <a:rPr lang="en-AU" b="0" i="1" smtClean="0">
                        <a:latin typeface="Cambria Math" panose="02040503050406030204" pitchFamily="18" charset="0"/>
                        <a:cs typeface="Arial" panose="020B0604020202020204" pitchFamily="34" charset="0"/>
                      </a:rPr>
                      <m:t>𝜕</m:t>
                    </m:r>
                    <m:r>
                      <a:rPr lang="en-AU" b="1" i="1" smtClean="0">
                        <a:latin typeface="Cambria Math" panose="02040503050406030204" pitchFamily="18" charset="0"/>
                        <a:cs typeface="Arial" panose="020B0604020202020204" pitchFamily="34" charset="0"/>
                      </a:rPr>
                      <m:t>𝑾</m:t>
                    </m:r>
                  </m:oMath>
                </a14:m>
                <a:r>
                  <a:rPr lang="en-US" dirty="0">
                    <a:latin typeface="Arial" panose="020B0604020202020204" pitchFamily="34" charset="0"/>
                    <a:cs typeface="Arial" panose="020B0604020202020204" pitchFamily="34" charset="0"/>
                  </a:rPr>
                  <a:t>.</a:t>
                </a:r>
              </a:p>
            </p:txBody>
          </p:sp>
        </mc:Choice>
        <mc:Fallback xmlns="">
          <p:sp>
            <p:nvSpPr>
              <p:cNvPr id="10" name="TextBox 9">
                <a:extLst>
                  <a:ext uri="{FF2B5EF4-FFF2-40B4-BE49-F238E27FC236}">
                    <a16:creationId xmlns:a16="http://schemas.microsoft.com/office/drawing/2014/main" id="{EA347A94-B92A-055A-91FE-AE209A5EB437}"/>
                  </a:ext>
                </a:extLst>
              </p:cNvPr>
              <p:cNvSpPr txBox="1">
                <a:spLocks noRot="1" noChangeAspect="1" noMove="1" noResize="1" noEditPoints="1" noAdjustHandles="1" noChangeArrowheads="1" noChangeShapeType="1" noTextEdit="1"/>
              </p:cNvSpPr>
              <p:nvPr/>
            </p:nvSpPr>
            <p:spPr>
              <a:xfrm>
                <a:off x="7332479" y="2214832"/>
                <a:ext cx="3208397" cy="646331"/>
              </a:xfrm>
              <a:prstGeom prst="rect">
                <a:avLst/>
              </a:prstGeom>
              <a:blipFill>
                <a:blip r:embed="rId4"/>
                <a:stretch>
                  <a:fillRect t="-3846" r="-1976" b="-13462"/>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6A0DC78-DD40-530E-4C7E-7BBD9D283EF1}"/>
              </a:ext>
            </a:extLst>
          </p:cNvPr>
          <p:cNvSpPr txBox="1"/>
          <p:nvPr/>
        </p:nvSpPr>
        <p:spPr>
          <a:xfrm>
            <a:off x="1341172" y="6392206"/>
            <a:ext cx="9487695" cy="461665"/>
          </a:xfrm>
          <a:prstGeom prst="rect">
            <a:avLst/>
          </a:prstGeom>
          <a:noFill/>
        </p:spPr>
        <p:txBody>
          <a:bodyPr wrap="square" rtlCol="0">
            <a:spAutoFit/>
          </a:bodyPr>
          <a:lstStyle/>
          <a:p>
            <a:r>
              <a:rPr lang="en-AU" sz="1200" dirty="0">
                <a:latin typeface="Calibri" panose="020F0502020204030204" pitchFamily="34" charset="0"/>
                <a:cs typeface="Calibri" panose="020F0502020204030204" pitchFamily="34" charset="0"/>
              </a:rPr>
              <a:t>Reference:</a:t>
            </a:r>
          </a:p>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Y. Huang, S. Gupta, Z. Song, K. Li, and S. Arora, “Evaluating gradient inversion attacks and </a:t>
            </a:r>
            <a:r>
              <a:rPr lang="en-AU" sz="1200" dirty="0" err="1">
                <a:latin typeface="Calibri" panose="020F0502020204030204" pitchFamily="34" charset="0"/>
                <a:cs typeface="Calibri" panose="020F0502020204030204" pitchFamily="34" charset="0"/>
              </a:rPr>
              <a:t>defenses</a:t>
            </a:r>
            <a:r>
              <a:rPr lang="en-AU" sz="1200" dirty="0">
                <a:latin typeface="Calibri" panose="020F0502020204030204" pitchFamily="34" charset="0"/>
                <a:cs typeface="Calibri" panose="020F0502020204030204" pitchFamily="34" charset="0"/>
              </a:rPr>
              <a:t> in federated learning,” </a:t>
            </a:r>
            <a:r>
              <a:rPr lang="en-AU" sz="1200" i="1" dirty="0" err="1">
                <a:latin typeface="Calibri" panose="020F0502020204030204" pitchFamily="34" charset="0"/>
                <a:cs typeface="Calibri" panose="020F0502020204030204" pitchFamily="34" charset="0"/>
              </a:rPr>
              <a:t>arXiv</a:t>
            </a:r>
            <a:r>
              <a:rPr lang="en-AU" sz="1200" dirty="0">
                <a:latin typeface="Calibri" panose="020F0502020204030204" pitchFamily="34" charset="0"/>
                <a:cs typeface="Calibri" panose="020F0502020204030204" pitchFamily="34" charset="0"/>
              </a:rPr>
              <a:t>:</a:t>
            </a:r>
            <a:r>
              <a:rPr lang="en-AU" sz="1200" i="1" dirty="0">
                <a:latin typeface="Calibri" panose="020F0502020204030204" pitchFamily="34" charset="0"/>
                <a:cs typeface="Calibri" panose="020F0502020204030204" pitchFamily="34" charset="0"/>
              </a:rPr>
              <a:t> 2112.00059</a:t>
            </a:r>
            <a:r>
              <a:rPr lang="en-AU" sz="1200" dirty="0">
                <a:latin typeface="Calibri" panose="020F0502020204030204" pitchFamily="34" charset="0"/>
                <a:cs typeface="Calibri" panose="020F0502020204030204" pitchFamily="34" charset="0"/>
              </a:rPr>
              <a:t>, 2021.</a:t>
            </a:r>
          </a:p>
        </p:txBody>
      </p:sp>
      <p:pic>
        <p:nvPicPr>
          <p:cNvPr id="12" name="Picture 11" descr="Icon&#10;&#10;Description automatically generated">
            <a:extLst>
              <a:ext uri="{FF2B5EF4-FFF2-40B4-BE49-F238E27FC236}">
                <a16:creationId xmlns:a16="http://schemas.microsoft.com/office/drawing/2014/main" id="{0170BFCA-3B76-C368-DC42-030FE1D030B3}"/>
              </a:ext>
            </a:extLst>
          </p:cNvPr>
          <p:cNvPicPr>
            <a:picLocks noChangeAspect="1"/>
          </p:cNvPicPr>
          <p:nvPr/>
        </p:nvPicPr>
        <p:blipFill>
          <a:blip r:embed="rId5">
            <a:biLevel thresh="25000"/>
          </a:blip>
          <a:stretch>
            <a:fillRect/>
          </a:stretch>
        </p:blipFill>
        <p:spPr>
          <a:xfrm>
            <a:off x="1912882" y="1050712"/>
            <a:ext cx="988541" cy="550144"/>
          </a:xfrm>
          <a:prstGeom prst="rect">
            <a:avLst/>
          </a:prstGeom>
        </p:spPr>
      </p:pic>
      <p:pic>
        <p:nvPicPr>
          <p:cNvPr id="13" name="Picture 12" descr="Icon&#10;&#10;Description automatically generated">
            <a:extLst>
              <a:ext uri="{FF2B5EF4-FFF2-40B4-BE49-F238E27FC236}">
                <a16:creationId xmlns:a16="http://schemas.microsoft.com/office/drawing/2014/main" id="{72605D28-080C-E9DA-C9A7-AB10194D9C2F}"/>
              </a:ext>
            </a:extLst>
          </p:cNvPr>
          <p:cNvPicPr>
            <a:picLocks noChangeAspect="1"/>
          </p:cNvPicPr>
          <p:nvPr/>
        </p:nvPicPr>
        <p:blipFill>
          <a:blip r:embed="rId6">
            <a:biLevel thresh="25000"/>
          </a:blip>
          <a:stretch>
            <a:fillRect/>
          </a:stretch>
        </p:blipFill>
        <p:spPr>
          <a:xfrm>
            <a:off x="2727858" y="1008488"/>
            <a:ext cx="1138152" cy="653668"/>
          </a:xfrm>
          <a:prstGeom prst="rect">
            <a:avLst/>
          </a:prstGeom>
        </p:spPr>
      </p:pic>
      <p:sp>
        <p:nvSpPr>
          <p:cNvPr id="14" name="Rectangle 13">
            <a:extLst>
              <a:ext uri="{FF2B5EF4-FFF2-40B4-BE49-F238E27FC236}">
                <a16:creationId xmlns:a16="http://schemas.microsoft.com/office/drawing/2014/main" id="{A65FD98F-36C0-5659-637C-4B064F3C4AD4}"/>
              </a:ext>
            </a:extLst>
          </p:cNvPr>
          <p:cNvSpPr/>
          <p:nvPr/>
        </p:nvSpPr>
        <p:spPr>
          <a:xfrm>
            <a:off x="1794399" y="920095"/>
            <a:ext cx="2071611" cy="10605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86E04D3-3581-5DC6-C0D0-6BCA7BBB3A2E}"/>
              </a:ext>
            </a:extLst>
          </p:cNvPr>
          <p:cNvSpPr txBox="1"/>
          <p:nvPr/>
        </p:nvSpPr>
        <p:spPr>
          <a:xfrm>
            <a:off x="2173774" y="1641939"/>
            <a:ext cx="1312860" cy="369332"/>
          </a:xfrm>
          <a:prstGeom prst="rect">
            <a:avLst/>
          </a:prstGeom>
          <a:noFill/>
        </p:spPr>
        <p:txBody>
          <a:bodyPr wrap="none" rtlCol="0">
            <a:spAutoFit/>
          </a:bodyPr>
          <a:lstStyle/>
          <a:p>
            <a:r>
              <a:rPr lang="en-US" dirty="0"/>
              <a:t>Local model</a:t>
            </a:r>
          </a:p>
        </p:txBody>
      </p:sp>
      <p:pic>
        <p:nvPicPr>
          <p:cNvPr id="16" name="Picture 15" descr="A picture containing schematic&#10;&#10;Description automatically generated">
            <a:extLst>
              <a:ext uri="{FF2B5EF4-FFF2-40B4-BE49-F238E27FC236}">
                <a16:creationId xmlns:a16="http://schemas.microsoft.com/office/drawing/2014/main" id="{6489F5CF-514D-2E76-BC69-C79FED672E7A}"/>
              </a:ext>
            </a:extLst>
          </p:cNvPr>
          <p:cNvPicPr>
            <a:picLocks noChangeAspect="1"/>
          </p:cNvPicPr>
          <p:nvPr/>
        </p:nvPicPr>
        <p:blipFill>
          <a:blip r:embed="rId7">
            <a:biLevel thresh="75000"/>
          </a:blip>
          <a:stretch>
            <a:fillRect/>
          </a:stretch>
        </p:blipFill>
        <p:spPr>
          <a:xfrm>
            <a:off x="8032031" y="527527"/>
            <a:ext cx="1596514" cy="1596514"/>
          </a:xfrm>
          <a:prstGeom prst="rect">
            <a:avLst/>
          </a:prstGeom>
        </p:spPr>
      </p:pic>
      <p:sp>
        <p:nvSpPr>
          <p:cNvPr id="17" name="Rectangle 16">
            <a:extLst>
              <a:ext uri="{FF2B5EF4-FFF2-40B4-BE49-F238E27FC236}">
                <a16:creationId xmlns:a16="http://schemas.microsoft.com/office/drawing/2014/main" id="{522FC707-B6FC-F77E-E3A3-A954E4D0B124}"/>
              </a:ext>
            </a:extLst>
          </p:cNvPr>
          <p:cNvSpPr/>
          <p:nvPr/>
        </p:nvSpPr>
        <p:spPr>
          <a:xfrm>
            <a:off x="8110077" y="775935"/>
            <a:ext cx="1491904" cy="131030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B2F12-D57A-A154-E1E0-5C0A99C1EA51}"/>
              </a:ext>
            </a:extLst>
          </p:cNvPr>
          <p:cNvSpPr txBox="1"/>
          <p:nvPr/>
        </p:nvSpPr>
        <p:spPr>
          <a:xfrm>
            <a:off x="8150398" y="1758894"/>
            <a:ext cx="1596514" cy="369332"/>
          </a:xfrm>
          <a:prstGeom prst="rect">
            <a:avLst/>
          </a:prstGeom>
          <a:noFill/>
        </p:spPr>
        <p:txBody>
          <a:bodyPr wrap="square" rtlCol="0">
            <a:spAutoFit/>
          </a:bodyPr>
          <a:lstStyle/>
          <a:p>
            <a:r>
              <a:rPr lang="en-US" dirty="0"/>
              <a:t>Global Model</a:t>
            </a:r>
          </a:p>
        </p:txBody>
      </p:sp>
      <p:cxnSp>
        <p:nvCxnSpPr>
          <p:cNvPr id="20" name="Straight Arrow Connector 19">
            <a:extLst>
              <a:ext uri="{FF2B5EF4-FFF2-40B4-BE49-F238E27FC236}">
                <a16:creationId xmlns:a16="http://schemas.microsoft.com/office/drawing/2014/main" id="{8D90E77D-5C56-4DCD-1C0D-A018D4B9D9BC}"/>
              </a:ext>
            </a:extLst>
          </p:cNvPr>
          <p:cNvCxnSpPr>
            <a:cxnSpLocks/>
            <a:stCxn id="14" idx="3"/>
            <a:endCxn id="17" idx="1"/>
          </p:cNvCxnSpPr>
          <p:nvPr/>
        </p:nvCxnSpPr>
        <p:spPr>
          <a:xfrm flipV="1">
            <a:off x="3866010" y="1431087"/>
            <a:ext cx="4244067" cy="1927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B1FF3DE8-8E17-B3D5-43D5-E42C345FD676}"/>
                  </a:ext>
                </a:extLst>
              </p:cNvPr>
              <p:cNvSpPr/>
              <p:nvPr/>
            </p:nvSpPr>
            <p:spPr>
              <a:xfrm>
                <a:off x="4699681" y="1081026"/>
                <a:ext cx="2233047" cy="369332"/>
              </a:xfrm>
              <a:prstGeom prst="rect">
                <a:avLst/>
              </a:prstGeom>
            </p:spPr>
            <p:txBody>
              <a:bodyPr wrap="none">
                <a:spAutoFit/>
              </a:bodyPr>
              <a:lstStyle/>
              <a:p>
                <a:r>
                  <a:rPr lang="en-AU" dirty="0">
                    <a:cs typeface="Arial" panose="020B0604020202020204" pitchFamily="34" charset="0"/>
                  </a:rPr>
                  <a:t>Shared gradients: </a:t>
                </a:r>
                <a14:m>
                  <m:oMath xmlns:m="http://schemas.openxmlformats.org/officeDocument/2006/math">
                    <m:r>
                      <a:rPr lang="en-AU" i="1">
                        <a:latin typeface="Cambria Math" panose="02040503050406030204" pitchFamily="18" charset="0"/>
                        <a:cs typeface="Arial" panose="020B0604020202020204" pitchFamily="34" charset="0"/>
                      </a:rPr>
                      <m:t>𝜕</m:t>
                    </m:r>
                    <m:r>
                      <a:rPr lang="en-AU" b="1" i="1">
                        <a:latin typeface="Cambria Math" panose="02040503050406030204" pitchFamily="18" charset="0"/>
                        <a:cs typeface="Arial" panose="020B0604020202020204" pitchFamily="34" charset="0"/>
                      </a:rPr>
                      <m:t>𝑾</m:t>
                    </m:r>
                  </m:oMath>
                </a14:m>
                <a:endParaRPr lang="en-US" dirty="0"/>
              </a:p>
            </p:txBody>
          </p:sp>
        </mc:Choice>
        <mc:Fallback xmlns="">
          <p:sp>
            <p:nvSpPr>
              <p:cNvPr id="21" name="Rectangle 20">
                <a:extLst>
                  <a:ext uri="{FF2B5EF4-FFF2-40B4-BE49-F238E27FC236}">
                    <a16:creationId xmlns:a16="http://schemas.microsoft.com/office/drawing/2014/main" id="{B1FF3DE8-8E17-B3D5-43D5-E42C345FD676}"/>
                  </a:ext>
                </a:extLst>
              </p:cNvPr>
              <p:cNvSpPr>
                <a:spLocks noRot="1" noChangeAspect="1" noMove="1" noResize="1" noEditPoints="1" noAdjustHandles="1" noChangeArrowheads="1" noChangeShapeType="1" noTextEdit="1"/>
              </p:cNvSpPr>
              <p:nvPr/>
            </p:nvSpPr>
            <p:spPr>
              <a:xfrm>
                <a:off x="4699681" y="1081026"/>
                <a:ext cx="2233047" cy="369332"/>
              </a:xfrm>
              <a:prstGeom prst="rect">
                <a:avLst/>
              </a:prstGeom>
              <a:blipFill>
                <a:blip r:embed="rId8"/>
                <a:stretch>
                  <a:fillRect l="-2273" t="-3226" b="-22581"/>
                </a:stretch>
              </a:blipFill>
            </p:spPr>
            <p:txBody>
              <a:bodyPr/>
              <a:lstStyle/>
              <a:p>
                <a:r>
                  <a:rPr lang="en-US">
                    <a:noFill/>
                  </a:rPr>
                  <a:t> </a:t>
                </a:r>
              </a:p>
            </p:txBody>
          </p:sp>
        </mc:Fallback>
      </mc:AlternateContent>
      <p:pic>
        <p:nvPicPr>
          <p:cNvPr id="23" name="Picture 22" descr="Icon&#10;&#10;Description automatically generated">
            <a:extLst>
              <a:ext uri="{FF2B5EF4-FFF2-40B4-BE49-F238E27FC236}">
                <a16:creationId xmlns:a16="http://schemas.microsoft.com/office/drawing/2014/main" id="{605E5519-FDC7-BB93-0337-7FCBC8767DBF}"/>
              </a:ext>
            </a:extLst>
          </p:cNvPr>
          <p:cNvPicPr>
            <a:picLocks noChangeAspect="1"/>
          </p:cNvPicPr>
          <p:nvPr/>
        </p:nvPicPr>
        <p:blipFill>
          <a:blip r:embed="rId9"/>
          <a:stretch>
            <a:fillRect/>
          </a:stretch>
        </p:blipFill>
        <p:spPr>
          <a:xfrm>
            <a:off x="5239894" y="2079476"/>
            <a:ext cx="1155164" cy="1371757"/>
          </a:xfrm>
          <a:prstGeom prst="rect">
            <a:avLst/>
          </a:prstGeom>
        </p:spPr>
      </p:pic>
      <p:cxnSp>
        <p:nvCxnSpPr>
          <p:cNvPr id="29" name="Straight Arrow Connector 28">
            <a:extLst>
              <a:ext uri="{FF2B5EF4-FFF2-40B4-BE49-F238E27FC236}">
                <a16:creationId xmlns:a16="http://schemas.microsoft.com/office/drawing/2014/main" id="{5A97D3FC-108E-E74C-C923-2F6D3089C4E5}"/>
              </a:ext>
            </a:extLst>
          </p:cNvPr>
          <p:cNvCxnSpPr>
            <a:cxnSpLocks/>
            <a:stCxn id="21" idx="2"/>
            <a:endCxn id="23" idx="0"/>
          </p:cNvCxnSpPr>
          <p:nvPr/>
        </p:nvCxnSpPr>
        <p:spPr>
          <a:xfrm>
            <a:off x="5816205" y="1450358"/>
            <a:ext cx="1271" cy="6291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B482D0A4-B01A-F593-D16E-B39CC5AF6A8E}"/>
              </a:ext>
            </a:extLst>
          </p:cNvPr>
          <p:cNvCxnSpPr>
            <a:cxnSpLocks/>
            <a:stCxn id="23" idx="2"/>
            <a:endCxn id="9" idx="1"/>
          </p:cNvCxnSpPr>
          <p:nvPr/>
        </p:nvCxnSpPr>
        <p:spPr>
          <a:xfrm rot="16200000" flipH="1">
            <a:off x="6099408" y="3169301"/>
            <a:ext cx="1032184" cy="1596048"/>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08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632083-1E27-B979-CF80-E460EBFC9D36}"/>
              </a:ext>
            </a:extLst>
          </p:cNvPr>
          <p:cNvSpPr>
            <a:spLocks noGrp="1"/>
          </p:cNvSpPr>
          <p:nvPr>
            <p:ph type="sldNum" sz="quarter" idx="12"/>
          </p:nvPr>
        </p:nvSpPr>
        <p:spPr/>
        <p:txBody>
          <a:bodyPr/>
          <a:lstStyle/>
          <a:p>
            <a:r>
              <a:rPr lang="en-US" dirty="0"/>
              <a:t>5</a:t>
            </a:r>
          </a:p>
        </p:txBody>
      </p:sp>
      <p:sp>
        <p:nvSpPr>
          <p:cNvPr id="4" name="Title 9">
            <a:extLst>
              <a:ext uri="{FF2B5EF4-FFF2-40B4-BE49-F238E27FC236}">
                <a16:creationId xmlns:a16="http://schemas.microsoft.com/office/drawing/2014/main" id="{03182954-20B1-BC31-DC68-DD89E24D5DBF}"/>
              </a:ext>
            </a:extLst>
          </p:cNvPr>
          <p:cNvSpPr txBox="1">
            <a:spLocks/>
          </p:cNvSpPr>
          <p:nvPr/>
        </p:nvSpPr>
        <p:spPr>
          <a:xfrm>
            <a:off x="1681164" y="179171"/>
            <a:ext cx="4739092" cy="490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cs typeface="Arial" panose="020B0604020202020204" pitchFamily="34" charset="0"/>
              </a:rPr>
              <a:t>Deep Leakage from Gradients</a:t>
            </a:r>
          </a:p>
        </p:txBody>
      </p:sp>
      <p:sp>
        <p:nvSpPr>
          <p:cNvPr id="5" name="TextBox 4">
            <a:extLst>
              <a:ext uri="{FF2B5EF4-FFF2-40B4-BE49-F238E27FC236}">
                <a16:creationId xmlns:a16="http://schemas.microsoft.com/office/drawing/2014/main" id="{4B0037B1-2A32-0BA9-DB09-9A852415AC90}"/>
              </a:ext>
            </a:extLst>
          </p:cNvPr>
          <p:cNvSpPr txBox="1"/>
          <p:nvPr/>
        </p:nvSpPr>
        <p:spPr>
          <a:xfrm>
            <a:off x="725133" y="3841717"/>
            <a:ext cx="1974580" cy="369332"/>
          </a:xfrm>
          <a:prstGeom prst="rect">
            <a:avLst/>
          </a:prstGeom>
          <a:noFill/>
        </p:spPr>
        <p:txBody>
          <a:bodyPr wrap="none" rtlCol="0">
            <a:spAutoFit/>
          </a:bodyPr>
          <a:lstStyle/>
          <a:p>
            <a:r>
              <a:rPr lang="en-US" dirty="0"/>
              <a:t>Objective function: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635452A-5CBC-4737-79C3-94149CA2D736}"/>
                  </a:ext>
                </a:extLst>
              </p:cNvPr>
              <p:cNvSpPr txBox="1"/>
              <p:nvPr/>
            </p:nvSpPr>
            <p:spPr>
              <a:xfrm>
                <a:off x="6416660" y="2853582"/>
                <a:ext cx="1598707" cy="646331"/>
              </a:xfrm>
              <a:prstGeom prst="rect">
                <a:avLst/>
              </a:prstGeom>
              <a:noFill/>
            </p:spPr>
            <p:txBody>
              <a:bodyPr wrap="none" rtlCol="0">
                <a:spAutoFit/>
              </a:bodyPr>
              <a:lstStyle/>
              <a:p>
                <a:pPr algn="ctr"/>
                <a:r>
                  <a:rPr lang="en-US" dirty="0"/>
                  <a:t>Dummy Image </a:t>
                </a:r>
              </a:p>
              <a:p>
                <a:pPr algn="ctr"/>
                <a:r>
                  <a:rPr lang="en-US" dirty="0"/>
                  <a:t>(trainable): </a:t>
                </a:r>
                <a14:m>
                  <m:oMath xmlns:m="http://schemas.openxmlformats.org/officeDocument/2006/math">
                    <m:acc>
                      <m:accPr>
                        <m:chr m:val="̂"/>
                        <m:ctrlPr>
                          <a:rPr lang="en-AU" b="1" i="1" smtClean="0">
                            <a:latin typeface="Cambria Math" panose="02040503050406030204" pitchFamily="18" charset="0"/>
                          </a:rPr>
                        </m:ctrlPr>
                      </m:accPr>
                      <m:e>
                        <m:r>
                          <a:rPr lang="en-AU" b="1" i="1">
                            <a:latin typeface="Cambria Math" panose="02040503050406030204" pitchFamily="18" charset="0"/>
                          </a:rPr>
                          <m:t>𝒙</m:t>
                        </m:r>
                      </m:e>
                    </m:acc>
                  </m:oMath>
                </a14:m>
                <a:endParaRPr lang="en-US" b="1" dirty="0"/>
              </a:p>
            </p:txBody>
          </p:sp>
        </mc:Choice>
        <mc:Fallback xmlns="">
          <p:sp>
            <p:nvSpPr>
              <p:cNvPr id="6" name="TextBox 5">
                <a:extLst>
                  <a:ext uri="{FF2B5EF4-FFF2-40B4-BE49-F238E27FC236}">
                    <a16:creationId xmlns:a16="http://schemas.microsoft.com/office/drawing/2014/main" id="{9635452A-5CBC-4737-79C3-94149CA2D736}"/>
                  </a:ext>
                </a:extLst>
              </p:cNvPr>
              <p:cNvSpPr txBox="1">
                <a:spLocks noRot="1" noChangeAspect="1" noMove="1" noResize="1" noEditPoints="1" noAdjustHandles="1" noChangeArrowheads="1" noChangeShapeType="1" noTextEdit="1"/>
              </p:cNvSpPr>
              <p:nvPr/>
            </p:nvSpPr>
            <p:spPr>
              <a:xfrm>
                <a:off x="6416660" y="2853582"/>
                <a:ext cx="1598707" cy="646331"/>
              </a:xfrm>
              <a:prstGeom prst="rect">
                <a:avLst/>
              </a:prstGeom>
              <a:blipFill>
                <a:blip r:embed="rId2"/>
                <a:stretch>
                  <a:fillRect l="-3150" t="-3846" r="-2362" b="-1538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7C0D6EE-61D2-FE8D-7D98-2F69B21F16C9}"/>
              </a:ext>
            </a:extLst>
          </p:cNvPr>
          <p:cNvSpPr txBox="1"/>
          <p:nvPr/>
        </p:nvSpPr>
        <p:spPr>
          <a:xfrm>
            <a:off x="1341172" y="6396335"/>
            <a:ext cx="10202956" cy="461665"/>
          </a:xfrm>
          <a:prstGeom prst="rect">
            <a:avLst/>
          </a:prstGeom>
          <a:noFill/>
        </p:spPr>
        <p:txBody>
          <a:bodyPr wrap="square" rtlCol="0">
            <a:spAutoFit/>
          </a:bodyPr>
          <a:lstStyle/>
          <a:p>
            <a:r>
              <a:rPr lang="en-AU" sz="1200" dirty="0">
                <a:latin typeface="Calibri" panose="020F0502020204030204" pitchFamily="34" charset="0"/>
                <a:cs typeface="Calibri" panose="020F0502020204030204" pitchFamily="34" charset="0"/>
              </a:rPr>
              <a:t>Reference:</a:t>
            </a:r>
          </a:p>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J. </a:t>
            </a:r>
            <a:r>
              <a:rPr lang="en-AU" sz="1200" dirty="0" err="1">
                <a:latin typeface="Calibri" panose="020F0502020204030204" pitchFamily="34" charset="0"/>
                <a:cs typeface="Calibri" panose="020F0502020204030204" pitchFamily="34" charset="0"/>
              </a:rPr>
              <a:t>Geiping</a:t>
            </a:r>
            <a:r>
              <a:rPr lang="en-AU" sz="1200" dirty="0">
                <a:latin typeface="Calibri" panose="020F0502020204030204" pitchFamily="34" charset="0"/>
                <a:cs typeface="Calibri" panose="020F0502020204030204" pitchFamily="34" charset="0"/>
              </a:rPr>
              <a:t>, H. </a:t>
            </a:r>
            <a:r>
              <a:rPr lang="en-AU" sz="1200" dirty="0" err="1">
                <a:latin typeface="Calibri" panose="020F0502020204030204" pitchFamily="34" charset="0"/>
                <a:cs typeface="Calibri" panose="020F0502020204030204" pitchFamily="34" charset="0"/>
              </a:rPr>
              <a:t>Bauermeister</a:t>
            </a:r>
            <a:r>
              <a:rPr lang="en-AU" sz="1200" dirty="0">
                <a:latin typeface="Calibri" panose="020F0502020204030204" pitchFamily="34" charset="0"/>
                <a:cs typeface="Calibri" panose="020F0502020204030204" pitchFamily="34" charset="0"/>
              </a:rPr>
              <a:t>, H. </a:t>
            </a:r>
            <a:r>
              <a:rPr lang="en-AU" sz="1200" dirty="0" err="1">
                <a:latin typeface="Calibri" panose="020F0502020204030204" pitchFamily="34" charset="0"/>
                <a:cs typeface="Calibri" panose="020F0502020204030204" pitchFamily="34" charset="0"/>
              </a:rPr>
              <a:t>Dröge</a:t>
            </a:r>
            <a:r>
              <a:rPr lang="en-AU" sz="1200" dirty="0">
                <a:latin typeface="Calibri" panose="020F0502020204030204" pitchFamily="34" charset="0"/>
                <a:cs typeface="Calibri" panose="020F0502020204030204" pitchFamily="34" charset="0"/>
              </a:rPr>
              <a:t>, and M. Moeller, “Inverting gradients – how easy is it to break privacy in federated learning?” </a:t>
            </a:r>
            <a:r>
              <a:rPr lang="en-AU" sz="1200" dirty="0" err="1">
                <a:latin typeface="Calibri" panose="020F0502020204030204" pitchFamily="34" charset="0"/>
                <a:cs typeface="Calibri" panose="020F0502020204030204" pitchFamily="34" charset="0"/>
              </a:rPr>
              <a:t>arXiv</a:t>
            </a:r>
            <a:r>
              <a:rPr lang="en-AU" sz="1200" dirty="0">
                <a:latin typeface="Calibri" panose="020F0502020204030204" pitchFamily="34" charset="0"/>
                <a:cs typeface="Calibri" panose="020F0502020204030204" pitchFamily="34" charset="0"/>
              </a:rPr>
              <a:t>: 2003.14053, 2020.</a:t>
            </a:r>
          </a:p>
        </p:txBody>
      </p:sp>
      <p:pic>
        <p:nvPicPr>
          <p:cNvPr id="8" name="Picture 7">
            <a:extLst>
              <a:ext uri="{FF2B5EF4-FFF2-40B4-BE49-F238E27FC236}">
                <a16:creationId xmlns:a16="http://schemas.microsoft.com/office/drawing/2014/main" id="{A2ACE688-6BB1-28BA-AE05-5C51A08D4D92}"/>
              </a:ext>
            </a:extLst>
          </p:cNvPr>
          <p:cNvPicPr>
            <a:picLocks noChangeAspect="1"/>
          </p:cNvPicPr>
          <p:nvPr/>
        </p:nvPicPr>
        <p:blipFill>
          <a:blip r:embed="rId3"/>
          <a:stretch>
            <a:fillRect/>
          </a:stretch>
        </p:blipFill>
        <p:spPr>
          <a:xfrm>
            <a:off x="6837588" y="2090583"/>
            <a:ext cx="642965" cy="657253"/>
          </a:xfrm>
          <a:prstGeom prst="rect">
            <a:avLst/>
          </a:prstGeom>
        </p:spPr>
      </p:pic>
      <p:pic>
        <p:nvPicPr>
          <p:cNvPr id="10" name="Picture 9" descr="Icon&#10;&#10;Description automatically generated">
            <a:extLst>
              <a:ext uri="{FF2B5EF4-FFF2-40B4-BE49-F238E27FC236}">
                <a16:creationId xmlns:a16="http://schemas.microsoft.com/office/drawing/2014/main" id="{DB3407C6-0E5D-172A-E71F-6066A966E31D}"/>
              </a:ext>
            </a:extLst>
          </p:cNvPr>
          <p:cNvPicPr>
            <a:picLocks noChangeAspect="1"/>
          </p:cNvPicPr>
          <p:nvPr/>
        </p:nvPicPr>
        <p:blipFill>
          <a:blip r:embed="rId4">
            <a:biLevel thresh="75000"/>
          </a:blip>
          <a:stretch>
            <a:fillRect/>
          </a:stretch>
        </p:blipFill>
        <p:spPr>
          <a:xfrm>
            <a:off x="1960363" y="2018139"/>
            <a:ext cx="856681" cy="856681"/>
          </a:xfrm>
          <a:prstGeom prst="rect">
            <a:avLst/>
          </a:prstGeom>
        </p:spPr>
      </p:pic>
      <p:sp>
        <p:nvSpPr>
          <p:cNvPr id="11" name="Rectangle 10">
            <a:extLst>
              <a:ext uri="{FF2B5EF4-FFF2-40B4-BE49-F238E27FC236}">
                <a16:creationId xmlns:a16="http://schemas.microsoft.com/office/drawing/2014/main" id="{43F72A34-C4E8-9672-8BE5-80E8CD5CF2F2}"/>
              </a:ext>
            </a:extLst>
          </p:cNvPr>
          <p:cNvSpPr/>
          <p:nvPr/>
        </p:nvSpPr>
        <p:spPr>
          <a:xfrm>
            <a:off x="1823029" y="1933052"/>
            <a:ext cx="1104260" cy="97443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C161296-AC4E-B8A6-F907-19BB7BD4A60A}"/>
                  </a:ext>
                </a:extLst>
              </p:cNvPr>
              <p:cNvSpPr txBox="1"/>
              <p:nvPr/>
            </p:nvSpPr>
            <p:spPr>
              <a:xfrm>
                <a:off x="7569156" y="1394420"/>
                <a:ext cx="3140796" cy="276999"/>
              </a:xfrm>
              <a:prstGeom prst="rect">
                <a:avLst/>
              </a:prstGeom>
              <a:noFill/>
            </p:spPr>
            <p:txBody>
              <a:bodyPr wrap="none" lIns="0" tIns="0" rIns="0" bIns="0" rtlCol="0">
                <a:spAutoFit/>
              </a:bodyPr>
              <a:lstStyle/>
              <a:p>
                <a:pPr algn="ctr"/>
                <a:r>
                  <a:rPr lang="en-AU" b="0" dirty="0"/>
                  <a:t> Gradients of dummy image: </a:t>
                </a:r>
                <a14:m>
                  <m:oMath xmlns:m="http://schemas.openxmlformats.org/officeDocument/2006/math">
                    <m:r>
                      <a:rPr lang="en-AU" b="0" i="1" smtClean="0">
                        <a:solidFill>
                          <a:srgbClr val="0070C0"/>
                        </a:solidFill>
                        <a:latin typeface="Cambria Math" panose="02040503050406030204" pitchFamily="18" charset="0"/>
                      </a:rPr>
                      <m:t>𝜕</m:t>
                    </m:r>
                    <m:sSub>
                      <m:sSubPr>
                        <m:ctrlPr>
                          <a:rPr lang="en-AU" b="0" i="1" smtClean="0">
                            <a:solidFill>
                              <a:srgbClr val="0070C0"/>
                            </a:solidFill>
                            <a:latin typeface="Cambria Math" panose="02040503050406030204" pitchFamily="18" charset="0"/>
                          </a:rPr>
                        </m:ctrlPr>
                      </m:sSubPr>
                      <m:e>
                        <m:r>
                          <a:rPr lang="en-AU" b="0" i="1" smtClean="0">
                            <a:solidFill>
                              <a:srgbClr val="0070C0"/>
                            </a:solidFill>
                            <a:latin typeface="Cambria Math" panose="02040503050406030204" pitchFamily="18" charset="0"/>
                          </a:rPr>
                          <m:t>𝑊</m:t>
                        </m:r>
                      </m:e>
                      <m:sub>
                        <m:acc>
                          <m:accPr>
                            <m:chr m:val="̂"/>
                            <m:ctrlPr>
                              <a:rPr lang="en-AU" b="0" i="1" smtClean="0">
                                <a:solidFill>
                                  <a:srgbClr val="0070C0"/>
                                </a:solidFill>
                                <a:latin typeface="Cambria Math" panose="02040503050406030204" pitchFamily="18" charset="0"/>
                              </a:rPr>
                            </m:ctrlPr>
                          </m:accPr>
                          <m:e>
                            <m:r>
                              <a:rPr lang="en-AU" b="1" i="1" smtClean="0">
                                <a:solidFill>
                                  <a:srgbClr val="0070C0"/>
                                </a:solidFill>
                                <a:latin typeface="Cambria Math" panose="02040503050406030204" pitchFamily="18" charset="0"/>
                              </a:rPr>
                              <m:t>𝒙</m:t>
                            </m:r>
                          </m:e>
                        </m:acc>
                      </m:sub>
                    </m:sSub>
                  </m:oMath>
                </a14:m>
                <a:endParaRPr lang="en-US" dirty="0"/>
              </a:p>
            </p:txBody>
          </p:sp>
        </mc:Choice>
        <mc:Fallback xmlns="">
          <p:sp>
            <p:nvSpPr>
              <p:cNvPr id="19" name="TextBox 18">
                <a:extLst>
                  <a:ext uri="{FF2B5EF4-FFF2-40B4-BE49-F238E27FC236}">
                    <a16:creationId xmlns:a16="http://schemas.microsoft.com/office/drawing/2014/main" id="{9C161296-AC4E-B8A6-F907-19BB7BD4A60A}"/>
                  </a:ext>
                </a:extLst>
              </p:cNvPr>
              <p:cNvSpPr txBox="1">
                <a:spLocks noRot="1" noChangeAspect="1" noMove="1" noResize="1" noEditPoints="1" noAdjustHandles="1" noChangeArrowheads="1" noChangeShapeType="1" noTextEdit="1"/>
              </p:cNvSpPr>
              <p:nvPr/>
            </p:nvSpPr>
            <p:spPr>
              <a:xfrm>
                <a:off x="7569156" y="1394420"/>
                <a:ext cx="3140796" cy="276999"/>
              </a:xfrm>
              <a:prstGeom prst="rect">
                <a:avLst/>
              </a:prstGeom>
              <a:blipFill>
                <a:blip r:embed="rId5"/>
                <a:stretch>
                  <a:fillRect l="-2823" t="-21739" r="-403" b="-52174"/>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5861FE7C-512E-B7CA-9AED-96D5B40E0C75}"/>
              </a:ext>
            </a:extLst>
          </p:cNvPr>
          <p:cNvSpPr txBox="1"/>
          <p:nvPr/>
        </p:nvSpPr>
        <p:spPr>
          <a:xfrm>
            <a:off x="694941" y="4790249"/>
            <a:ext cx="10849187" cy="369332"/>
          </a:xfrm>
          <a:prstGeom prst="rect">
            <a:avLst/>
          </a:prstGeom>
          <a:noFill/>
        </p:spPr>
        <p:txBody>
          <a:bodyPr wrap="square" rtlCol="0">
            <a:spAutoFit/>
          </a:bodyPr>
          <a:lstStyle/>
          <a:p>
            <a:r>
              <a:rPr lang="en-US" dirty="0"/>
              <a:t>With stochastic gradient descent, trainable dummy image will be gradually reconstructed to the source data   </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1645776-D5F7-D85C-A401-27F1575BB0E2}"/>
                  </a:ext>
                </a:extLst>
              </p:cNvPr>
              <p:cNvSpPr txBox="1"/>
              <p:nvPr/>
            </p:nvSpPr>
            <p:spPr>
              <a:xfrm>
                <a:off x="2927289" y="1394420"/>
                <a:ext cx="2156873" cy="276999"/>
              </a:xfrm>
              <a:prstGeom prst="rect">
                <a:avLst/>
              </a:prstGeom>
              <a:noFill/>
            </p:spPr>
            <p:txBody>
              <a:bodyPr wrap="none" lIns="0" tIns="0" rIns="0" bIns="0" rtlCol="0">
                <a:spAutoFit/>
              </a:bodyPr>
              <a:lstStyle/>
              <a:p>
                <a:r>
                  <a:rPr lang="en-US" dirty="0"/>
                  <a:t>Shared gradients: </a:t>
                </a:r>
                <a14:m>
                  <m:oMath xmlns:m="http://schemas.openxmlformats.org/officeDocument/2006/math">
                    <m:r>
                      <a:rPr lang="en-AU" i="1" smtClean="0">
                        <a:solidFill>
                          <a:srgbClr val="0070C0"/>
                        </a:solidFill>
                        <a:latin typeface="Cambria Math" panose="02040503050406030204" pitchFamily="18" charset="0"/>
                      </a:rPr>
                      <m:t>𝜕</m:t>
                    </m:r>
                    <m:sSub>
                      <m:sSubPr>
                        <m:ctrlPr>
                          <a:rPr lang="en-AU"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𝑊</m:t>
                        </m:r>
                      </m:e>
                      <m:sub>
                        <m:r>
                          <a:rPr lang="en-AU" b="1" i="1">
                            <a:solidFill>
                              <a:srgbClr val="0070C0"/>
                            </a:solidFill>
                            <a:latin typeface="Cambria Math" panose="02040503050406030204" pitchFamily="18" charset="0"/>
                          </a:rPr>
                          <m:t>𝒙</m:t>
                        </m:r>
                      </m:sub>
                    </m:sSub>
                  </m:oMath>
                </a14:m>
                <a:endParaRPr lang="en-US" dirty="0"/>
              </a:p>
            </p:txBody>
          </p:sp>
        </mc:Choice>
        <mc:Fallback xmlns="">
          <p:sp>
            <p:nvSpPr>
              <p:cNvPr id="21" name="TextBox 20">
                <a:extLst>
                  <a:ext uri="{FF2B5EF4-FFF2-40B4-BE49-F238E27FC236}">
                    <a16:creationId xmlns:a16="http://schemas.microsoft.com/office/drawing/2014/main" id="{E1645776-D5F7-D85C-A401-27F1575BB0E2}"/>
                  </a:ext>
                </a:extLst>
              </p:cNvPr>
              <p:cNvSpPr txBox="1">
                <a:spLocks noRot="1" noChangeAspect="1" noMove="1" noResize="1" noEditPoints="1" noAdjustHandles="1" noChangeArrowheads="1" noChangeShapeType="1" noTextEdit="1"/>
              </p:cNvSpPr>
              <p:nvPr/>
            </p:nvSpPr>
            <p:spPr>
              <a:xfrm>
                <a:off x="2927289" y="1394420"/>
                <a:ext cx="2156873" cy="276999"/>
              </a:xfrm>
              <a:prstGeom prst="rect">
                <a:avLst/>
              </a:prstGeom>
              <a:blipFill>
                <a:blip r:embed="rId6"/>
                <a:stretch>
                  <a:fillRect l="-6433" t="-21739" b="-52174"/>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A41EADEE-D619-35C1-616E-6217CDE04E1A}"/>
              </a:ext>
            </a:extLst>
          </p:cNvPr>
          <p:cNvPicPr>
            <a:picLocks noChangeAspect="1"/>
          </p:cNvPicPr>
          <p:nvPr/>
        </p:nvPicPr>
        <p:blipFill>
          <a:blip r:embed="rId7"/>
          <a:stretch>
            <a:fillRect/>
          </a:stretch>
        </p:blipFill>
        <p:spPr>
          <a:xfrm>
            <a:off x="2532010" y="5494514"/>
            <a:ext cx="937947" cy="937947"/>
          </a:xfrm>
          <a:prstGeom prst="rect">
            <a:avLst/>
          </a:prstGeom>
        </p:spPr>
      </p:pic>
      <p:sp>
        <p:nvSpPr>
          <p:cNvPr id="24" name="TextBox 23">
            <a:extLst>
              <a:ext uri="{FF2B5EF4-FFF2-40B4-BE49-F238E27FC236}">
                <a16:creationId xmlns:a16="http://schemas.microsoft.com/office/drawing/2014/main" id="{4832B2B0-2C14-B74D-B1E6-A180B4FB3822}"/>
              </a:ext>
            </a:extLst>
          </p:cNvPr>
          <p:cNvSpPr txBox="1"/>
          <p:nvPr/>
        </p:nvSpPr>
        <p:spPr>
          <a:xfrm>
            <a:off x="2051043" y="5186711"/>
            <a:ext cx="1899879" cy="369332"/>
          </a:xfrm>
          <a:prstGeom prst="rect">
            <a:avLst/>
          </a:prstGeom>
          <a:noFill/>
        </p:spPr>
        <p:txBody>
          <a:bodyPr wrap="none" rtlCol="0">
            <a:spAutoFit/>
          </a:bodyPr>
          <a:lstStyle/>
          <a:p>
            <a:r>
              <a:rPr lang="en-US" dirty="0"/>
              <a:t>Iteration index: 90</a:t>
            </a:r>
          </a:p>
        </p:txBody>
      </p:sp>
      <p:sp>
        <p:nvSpPr>
          <p:cNvPr id="25" name="TextBox 24">
            <a:extLst>
              <a:ext uri="{FF2B5EF4-FFF2-40B4-BE49-F238E27FC236}">
                <a16:creationId xmlns:a16="http://schemas.microsoft.com/office/drawing/2014/main" id="{B8074433-7390-195A-E788-C03709B8A790}"/>
              </a:ext>
            </a:extLst>
          </p:cNvPr>
          <p:cNvSpPr txBox="1"/>
          <p:nvPr/>
        </p:nvSpPr>
        <p:spPr>
          <a:xfrm>
            <a:off x="8376762" y="5184715"/>
            <a:ext cx="2016899" cy="369332"/>
          </a:xfrm>
          <a:prstGeom prst="rect">
            <a:avLst/>
          </a:prstGeom>
          <a:noFill/>
        </p:spPr>
        <p:txBody>
          <a:bodyPr wrap="none" rtlCol="0">
            <a:spAutoFit/>
          </a:bodyPr>
          <a:lstStyle/>
          <a:p>
            <a:r>
              <a:rPr lang="en-US" dirty="0"/>
              <a:t>Iteration index: 300</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93D87A9-4E31-3F71-AFF6-AE92F16CEF49}"/>
                  </a:ext>
                </a:extLst>
              </p:cNvPr>
              <p:cNvSpPr txBox="1"/>
              <p:nvPr/>
            </p:nvSpPr>
            <p:spPr>
              <a:xfrm>
                <a:off x="2640677" y="3673335"/>
                <a:ext cx="401097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ℒ</m:t>
                      </m:r>
                      <m:r>
                        <a:rPr lang="en-AU" b="0" i="1" smtClean="0">
                          <a:latin typeface="Cambria Math" panose="02040503050406030204" pitchFamily="18" charset="0"/>
                          <a:ea typeface="Cambria Math" panose="02040503050406030204" pitchFamily="18" charset="0"/>
                        </a:rPr>
                        <m:t>=</m:t>
                      </m:r>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1−</m:t>
                          </m:r>
                          <m:f>
                            <m:fPr>
                              <m:ctrlPr>
                                <a:rPr lang="en-AU" b="0" i="1" smtClean="0">
                                  <a:latin typeface="Cambria Math" panose="02040503050406030204" pitchFamily="18" charset="0"/>
                                  <a:ea typeface="Cambria Math" panose="02040503050406030204" pitchFamily="18" charset="0"/>
                                </a:rPr>
                              </m:ctrlPr>
                            </m:fPr>
                            <m:num>
                              <m:d>
                                <m:dPr>
                                  <m:begChr m:val="⟨"/>
                                  <m:endChr m:val="⟩"/>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m:t>
                                  </m:r>
                                  <m:sSub>
                                    <m:sSubPr>
                                      <m:ctrlPr>
                                        <a:rPr lang="en-AU" b="0" i="1" smtClean="0">
                                          <a:latin typeface="Cambria Math" panose="02040503050406030204" pitchFamily="18" charset="0"/>
                                          <a:ea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𝑊</m:t>
                                      </m:r>
                                    </m:e>
                                    <m:sub>
                                      <m:r>
                                        <a:rPr lang="en-AU" b="1" i="1" smtClean="0">
                                          <a:latin typeface="Cambria Math" panose="02040503050406030204" pitchFamily="18" charset="0"/>
                                          <a:ea typeface="Cambria Math" panose="02040503050406030204" pitchFamily="18" charset="0"/>
                                        </a:rPr>
                                        <m:t>𝒙</m:t>
                                      </m:r>
                                    </m:sub>
                                  </m:sSub>
                                  <m: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𝑊</m:t>
                                      </m:r>
                                    </m:e>
                                    <m:sub>
                                      <m:acc>
                                        <m:accPr>
                                          <m:chr m:val="̂"/>
                                          <m:ctrlPr>
                                            <a:rPr lang="en-AU" i="1" smtClean="0">
                                              <a:latin typeface="Cambria Math" panose="02040503050406030204" pitchFamily="18" charset="0"/>
                                              <a:ea typeface="Cambria Math" panose="02040503050406030204" pitchFamily="18" charset="0"/>
                                            </a:rPr>
                                          </m:ctrlPr>
                                        </m:accPr>
                                        <m:e>
                                          <m:r>
                                            <a:rPr lang="en-AU" b="1" i="1">
                                              <a:latin typeface="Cambria Math" panose="02040503050406030204" pitchFamily="18" charset="0"/>
                                              <a:ea typeface="Cambria Math" panose="02040503050406030204" pitchFamily="18" charset="0"/>
                                            </a:rPr>
                                            <m:t>𝒙</m:t>
                                          </m:r>
                                        </m:e>
                                      </m:acc>
                                    </m:sub>
                                  </m:sSub>
                                </m:e>
                              </m:d>
                            </m:num>
                            <m:den>
                              <m:r>
                                <a:rPr lang="en-AU" b="0" i="1" smtClean="0">
                                  <a:latin typeface="Cambria Math" panose="02040503050406030204" pitchFamily="18" charset="0"/>
                                  <a:ea typeface="Cambria Math" panose="02040503050406030204" pitchFamily="18" charset="0"/>
                                </a:rPr>
                                <m:t>|</m:t>
                              </m:r>
                              <m:sSub>
                                <m:sSubPr>
                                  <m:ctrlPr>
                                    <a:rPr lang="en-AU" b="0" i="1" smtClean="0">
                                      <a:latin typeface="Cambria Math" panose="02040503050406030204" pitchFamily="18" charset="0"/>
                                      <a:ea typeface="Cambria Math" panose="02040503050406030204" pitchFamily="18" charset="0"/>
                                    </a:rPr>
                                  </m:ctrlPr>
                                </m:sSubPr>
                                <m:e>
                                  <m:d>
                                    <m:dPr>
                                      <m:begChr m:val=""/>
                                      <m:endChr m:val="|"/>
                                      <m:ctrlPr>
                                        <a:rPr lang="en-AU" b="0" i="1" smtClean="0">
                                          <a:latin typeface="Cambria Math" panose="02040503050406030204" pitchFamily="18" charset="0"/>
                                          <a:ea typeface="Cambria Math" panose="02040503050406030204" pitchFamily="18" charset="0"/>
                                        </a:rPr>
                                      </m:ctrlPr>
                                    </m:dPr>
                                    <m:e>
                                      <m:r>
                                        <a:rPr lang="en-US">
                                          <a:latin typeface="Cambria Math" panose="02040503050406030204" pitchFamily="18" charset="0"/>
                                        </a:rPr>
                                        <m:t>​</m:t>
                                      </m:r>
                                      <m:r>
                                        <a:rPr lang="en-AU" b="0"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𝑊</m:t>
                                          </m:r>
                                        </m:e>
                                        <m:sub>
                                          <m:r>
                                            <a:rPr lang="en-AU" b="1" i="1">
                                              <a:latin typeface="Cambria Math" panose="02040503050406030204" pitchFamily="18" charset="0"/>
                                              <a:ea typeface="Cambria Math" panose="02040503050406030204" pitchFamily="18" charset="0"/>
                                            </a:rPr>
                                            <m:t>𝒙</m:t>
                                          </m:r>
                                        </m:sub>
                                      </m:sSub>
                                      <m:r>
                                        <a:rPr lang="en-AU" b="0" i="1" smtClean="0">
                                          <a:latin typeface="Cambria Math" panose="02040503050406030204" pitchFamily="18" charset="0"/>
                                        </a:rPr>
                                        <m:t>|</m:t>
                                      </m:r>
                                    </m:e>
                                  </m:d>
                                </m:e>
                                <m:sub>
                                  <m:r>
                                    <a:rPr lang="en-AU" b="0" i="1" smtClean="0">
                                      <a:latin typeface="Cambria Math" panose="02040503050406030204" pitchFamily="18" charset="0"/>
                                      <a:ea typeface="Cambria Math" panose="02040503050406030204" pitchFamily="18" charset="0"/>
                                    </a:rPr>
                                    <m:t>2</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d>
                                    <m:dPr>
                                      <m:begChr m:val=""/>
                                      <m:endChr m:val="|"/>
                                      <m:ctrlPr>
                                        <a:rPr lang="en-AU" i="1">
                                          <a:latin typeface="Cambria Math" panose="02040503050406030204" pitchFamily="18" charset="0"/>
                                          <a:ea typeface="Cambria Math" panose="02040503050406030204" pitchFamily="18" charset="0"/>
                                        </a:rPr>
                                      </m:ctrlPr>
                                    </m:dPr>
                                    <m:e>
                                      <m:r>
                                        <a:rPr lang="en-US">
                                          <a:latin typeface="Cambria Math" panose="02040503050406030204" pitchFamily="18" charset="0"/>
                                        </a:rPr>
                                        <m:t>​</m:t>
                                      </m:r>
                                      <m:r>
                                        <a:rPr lang="en-AU" i="1">
                                          <a:latin typeface="Cambria Math" panose="02040503050406030204" pitchFamily="18" charset="0"/>
                                        </a:rPr>
                                        <m:t>|</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𝑊</m:t>
                                          </m:r>
                                        </m:e>
                                        <m:sub>
                                          <m:acc>
                                            <m:accPr>
                                              <m:chr m:val="̂"/>
                                              <m:ctrlPr>
                                                <a:rPr lang="en-AU" i="1">
                                                  <a:latin typeface="Cambria Math" panose="02040503050406030204" pitchFamily="18" charset="0"/>
                                                  <a:ea typeface="Cambria Math" panose="02040503050406030204" pitchFamily="18" charset="0"/>
                                                </a:rPr>
                                              </m:ctrlPr>
                                            </m:accPr>
                                            <m:e>
                                              <m:r>
                                                <a:rPr lang="en-AU" b="1" i="1">
                                                  <a:latin typeface="Cambria Math" panose="02040503050406030204" pitchFamily="18" charset="0"/>
                                                  <a:ea typeface="Cambria Math" panose="02040503050406030204" pitchFamily="18" charset="0"/>
                                                </a:rPr>
                                                <m:t>𝒙</m:t>
                                              </m:r>
                                            </m:e>
                                          </m:acc>
                                        </m:sub>
                                      </m:sSub>
                                      <m:r>
                                        <a:rPr lang="en-AU" i="1">
                                          <a:latin typeface="Cambria Math" panose="02040503050406030204" pitchFamily="18" charset="0"/>
                                        </a:rPr>
                                        <m:t>|</m:t>
                                      </m:r>
                                    </m:e>
                                  </m:d>
                                </m:e>
                                <m:sub>
                                  <m:r>
                                    <a:rPr lang="en-AU" i="1">
                                      <a:latin typeface="Cambria Math" panose="02040503050406030204" pitchFamily="18" charset="0"/>
                                      <a:ea typeface="Cambria Math" panose="02040503050406030204" pitchFamily="18" charset="0"/>
                                    </a:rPr>
                                    <m:t>2</m:t>
                                  </m:r>
                                </m:sub>
                              </m:sSub>
                            </m:den>
                          </m:f>
                        </m:e>
                      </m:d>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𝛼</m:t>
                      </m:r>
                      <m:r>
                        <m:rPr>
                          <m:sty m:val="p"/>
                        </m:rPr>
                        <a:rPr lang="en-AU" b="0" i="0" smtClean="0">
                          <a:latin typeface="Cambria Math" panose="02040503050406030204" pitchFamily="18" charset="0"/>
                          <a:ea typeface="Cambria Math" panose="02040503050406030204" pitchFamily="18" charset="0"/>
                        </a:rPr>
                        <m:t>TV</m:t>
                      </m:r>
                      <m:r>
                        <a:rPr lang="en-AU" b="0" i="1" smtClean="0">
                          <a:latin typeface="Cambria Math" panose="02040503050406030204" pitchFamily="18" charset="0"/>
                          <a:ea typeface="Cambria Math" panose="02040503050406030204" pitchFamily="18" charset="0"/>
                        </a:rPr>
                        <m:t>(</m:t>
                      </m:r>
                      <m:acc>
                        <m:accPr>
                          <m:chr m:val="̂"/>
                          <m:ctrlPr>
                            <a:rPr lang="en-AU" i="1">
                              <a:latin typeface="Cambria Math" panose="02040503050406030204" pitchFamily="18" charset="0"/>
                              <a:ea typeface="Cambria Math" panose="02040503050406030204" pitchFamily="18" charset="0"/>
                            </a:rPr>
                          </m:ctrlPr>
                        </m:accPr>
                        <m:e>
                          <m:r>
                            <a:rPr lang="en-AU" b="1" i="1">
                              <a:latin typeface="Cambria Math" panose="02040503050406030204" pitchFamily="18" charset="0"/>
                              <a:ea typeface="Cambria Math" panose="02040503050406030204" pitchFamily="18" charset="0"/>
                            </a:rPr>
                            <m:t>𝒙</m:t>
                          </m:r>
                        </m:e>
                      </m:acc>
                      <m:r>
                        <a:rPr lang="en-AU"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7" name="TextBox 26">
                <a:extLst>
                  <a:ext uri="{FF2B5EF4-FFF2-40B4-BE49-F238E27FC236}">
                    <a16:creationId xmlns:a16="http://schemas.microsoft.com/office/drawing/2014/main" id="{C93D87A9-4E31-3F71-AFF6-AE92F16CEF49}"/>
                  </a:ext>
                </a:extLst>
              </p:cNvPr>
              <p:cNvSpPr txBox="1">
                <a:spLocks noRot="1" noChangeAspect="1" noMove="1" noResize="1" noEditPoints="1" noAdjustHandles="1" noChangeArrowheads="1" noChangeShapeType="1" noTextEdit="1"/>
              </p:cNvSpPr>
              <p:nvPr/>
            </p:nvSpPr>
            <p:spPr>
              <a:xfrm>
                <a:off x="2640677" y="3673335"/>
                <a:ext cx="4010970" cy="714683"/>
              </a:xfrm>
              <a:prstGeom prst="rect">
                <a:avLst/>
              </a:prstGeom>
              <a:blipFill>
                <a:blip r:embed="rId8"/>
                <a:stretch>
                  <a:fillRect t="-14035" b="-859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E7E850C-8BEB-6BF5-7B83-6D26FFA0EFEF}"/>
                  </a:ext>
                </a:extLst>
              </p:cNvPr>
              <p:cNvSpPr txBox="1"/>
              <p:nvPr/>
            </p:nvSpPr>
            <p:spPr>
              <a:xfrm>
                <a:off x="725133" y="4404761"/>
                <a:ext cx="4897495" cy="369332"/>
              </a:xfrm>
              <a:prstGeom prst="rect">
                <a:avLst/>
              </a:prstGeom>
              <a:noFill/>
            </p:spPr>
            <p:txBody>
              <a:bodyPr wrap="none" rtlCol="0">
                <a:spAutoFit/>
              </a:bodyPr>
              <a:lstStyle/>
              <a:p>
                <a:r>
                  <a:rPr lang="en-US" dirty="0"/>
                  <a:t>TV(</a:t>
                </a:r>
                <a14:m>
                  <m:oMath xmlns:m="http://schemas.openxmlformats.org/officeDocument/2006/math">
                    <m:acc>
                      <m:accPr>
                        <m:chr m:val="̂"/>
                        <m:ctrlPr>
                          <a:rPr lang="en-AU" i="1">
                            <a:latin typeface="Cambria Math" panose="02040503050406030204" pitchFamily="18" charset="0"/>
                            <a:ea typeface="Cambria Math" panose="02040503050406030204" pitchFamily="18" charset="0"/>
                          </a:rPr>
                        </m:ctrlPr>
                      </m:accPr>
                      <m:e>
                        <m:r>
                          <a:rPr lang="en-AU" b="1" i="1">
                            <a:latin typeface="Cambria Math" panose="02040503050406030204" pitchFamily="18" charset="0"/>
                            <a:ea typeface="Cambria Math" panose="02040503050406030204" pitchFamily="18" charset="0"/>
                          </a:rPr>
                          <m:t>𝒙</m:t>
                        </m:r>
                      </m:e>
                    </m:acc>
                  </m:oMath>
                </a14:m>
                <a:r>
                  <a:rPr lang="en-US" dirty="0"/>
                  <a:t>): total variation function of dummy image </a:t>
                </a:r>
                <a14:m>
                  <m:oMath xmlns:m="http://schemas.openxmlformats.org/officeDocument/2006/math">
                    <m:acc>
                      <m:accPr>
                        <m:chr m:val="̂"/>
                        <m:ctrlPr>
                          <a:rPr lang="en-AU" b="1" i="1">
                            <a:latin typeface="Cambria Math" panose="02040503050406030204" pitchFamily="18" charset="0"/>
                          </a:rPr>
                        </m:ctrlPr>
                      </m:accPr>
                      <m:e>
                        <m:r>
                          <a:rPr lang="en-AU" b="1" i="1">
                            <a:latin typeface="Cambria Math" panose="02040503050406030204" pitchFamily="18" charset="0"/>
                          </a:rPr>
                          <m:t>𝒙</m:t>
                        </m:r>
                      </m:e>
                    </m:acc>
                  </m:oMath>
                </a14:m>
                <a:r>
                  <a:rPr lang="en-US" dirty="0"/>
                  <a:t>. </a:t>
                </a:r>
              </a:p>
            </p:txBody>
          </p:sp>
        </mc:Choice>
        <mc:Fallback xmlns="">
          <p:sp>
            <p:nvSpPr>
              <p:cNvPr id="28" name="TextBox 27">
                <a:extLst>
                  <a:ext uri="{FF2B5EF4-FFF2-40B4-BE49-F238E27FC236}">
                    <a16:creationId xmlns:a16="http://schemas.microsoft.com/office/drawing/2014/main" id="{9E7E850C-8BEB-6BF5-7B83-6D26FFA0EFEF}"/>
                  </a:ext>
                </a:extLst>
              </p:cNvPr>
              <p:cNvSpPr txBox="1">
                <a:spLocks noRot="1" noChangeAspect="1" noMove="1" noResize="1" noEditPoints="1" noAdjustHandles="1" noChangeArrowheads="1" noChangeShapeType="1" noTextEdit="1"/>
              </p:cNvSpPr>
              <p:nvPr/>
            </p:nvSpPr>
            <p:spPr>
              <a:xfrm>
                <a:off x="725133" y="4404761"/>
                <a:ext cx="4897495" cy="369332"/>
              </a:xfrm>
              <a:prstGeom prst="rect">
                <a:avLst/>
              </a:prstGeom>
              <a:blipFill>
                <a:blip r:embed="rId9"/>
                <a:stretch>
                  <a:fillRect l="-1036" t="-10345" r="-259" b="-27586"/>
                </a:stretch>
              </a:blipFill>
            </p:spPr>
            <p:txBody>
              <a:bodyPr/>
              <a:lstStyle/>
              <a:p>
                <a:r>
                  <a:rPr lang="en-US">
                    <a:noFill/>
                  </a:rPr>
                  <a:t> </a:t>
                </a:r>
              </a:p>
            </p:txBody>
          </p:sp>
        </mc:Fallback>
      </mc:AlternateContent>
      <p:pic>
        <p:nvPicPr>
          <p:cNvPr id="31" name="Picture 30">
            <a:extLst>
              <a:ext uri="{FF2B5EF4-FFF2-40B4-BE49-F238E27FC236}">
                <a16:creationId xmlns:a16="http://schemas.microsoft.com/office/drawing/2014/main" id="{FE8F1FC3-3309-EE45-09EB-9B1D695928FA}"/>
              </a:ext>
            </a:extLst>
          </p:cNvPr>
          <p:cNvPicPr>
            <a:picLocks noChangeAspect="1"/>
          </p:cNvPicPr>
          <p:nvPr/>
        </p:nvPicPr>
        <p:blipFill>
          <a:blip r:embed="rId10"/>
          <a:stretch>
            <a:fillRect/>
          </a:stretch>
        </p:blipFill>
        <p:spPr>
          <a:xfrm>
            <a:off x="5813405" y="5490645"/>
            <a:ext cx="937947" cy="937947"/>
          </a:xfrm>
          <a:prstGeom prst="rect">
            <a:avLst/>
          </a:prstGeom>
        </p:spPr>
      </p:pic>
      <p:sp>
        <p:nvSpPr>
          <p:cNvPr id="32" name="TextBox 31">
            <a:extLst>
              <a:ext uri="{FF2B5EF4-FFF2-40B4-BE49-F238E27FC236}">
                <a16:creationId xmlns:a16="http://schemas.microsoft.com/office/drawing/2014/main" id="{58FB82FF-56AF-8C4C-9A18-764B60F3AB04}"/>
              </a:ext>
            </a:extLst>
          </p:cNvPr>
          <p:cNvSpPr txBox="1"/>
          <p:nvPr/>
        </p:nvSpPr>
        <p:spPr>
          <a:xfrm>
            <a:off x="5273929" y="5193181"/>
            <a:ext cx="2015295" cy="369332"/>
          </a:xfrm>
          <a:prstGeom prst="rect">
            <a:avLst/>
          </a:prstGeom>
          <a:noFill/>
        </p:spPr>
        <p:txBody>
          <a:bodyPr wrap="none" rtlCol="0">
            <a:spAutoFit/>
          </a:bodyPr>
          <a:lstStyle/>
          <a:p>
            <a:r>
              <a:rPr lang="en-US" dirty="0"/>
              <a:t>Iteration index: 130</a:t>
            </a:r>
          </a:p>
        </p:txBody>
      </p:sp>
      <p:sp>
        <p:nvSpPr>
          <p:cNvPr id="33" name="Rectangle 32">
            <a:extLst>
              <a:ext uri="{FF2B5EF4-FFF2-40B4-BE49-F238E27FC236}">
                <a16:creationId xmlns:a16="http://schemas.microsoft.com/office/drawing/2014/main" id="{542D4455-9D2E-4770-C60D-F0AEBE8A6B5A}"/>
              </a:ext>
            </a:extLst>
          </p:cNvPr>
          <p:cNvSpPr/>
          <p:nvPr/>
        </p:nvSpPr>
        <p:spPr>
          <a:xfrm>
            <a:off x="233814" y="771598"/>
            <a:ext cx="5604611" cy="369332"/>
          </a:xfrm>
          <a:prstGeom prst="rect">
            <a:avLst/>
          </a:prstGeom>
        </p:spPr>
        <p:txBody>
          <a:bodyPr wrap="none">
            <a:spAutoFit/>
          </a:bodyPr>
          <a:lstStyle/>
          <a:p>
            <a:r>
              <a:rPr lang="en-US" b="1" u="sng" dirty="0"/>
              <a:t>Source Image Reconstruction from the Shared Gradients</a:t>
            </a:r>
            <a:endParaRPr lang="en-AU" b="1" u="sng" dirty="0">
              <a:latin typeface="Calibri" panose="020F0502020204030204" pitchFamily="34" charset="0"/>
              <a:cs typeface="Calibri" panose="020F0502020204030204" pitchFamily="34" charset="0"/>
            </a:endParaRPr>
          </a:p>
        </p:txBody>
      </p:sp>
      <p:pic>
        <p:nvPicPr>
          <p:cNvPr id="35" name="Picture 34">
            <a:extLst>
              <a:ext uri="{FF2B5EF4-FFF2-40B4-BE49-F238E27FC236}">
                <a16:creationId xmlns:a16="http://schemas.microsoft.com/office/drawing/2014/main" id="{F14A6180-A231-1287-C7BC-B2366715B0AE}"/>
              </a:ext>
            </a:extLst>
          </p:cNvPr>
          <p:cNvPicPr>
            <a:picLocks noChangeAspect="1"/>
          </p:cNvPicPr>
          <p:nvPr/>
        </p:nvPicPr>
        <p:blipFill>
          <a:blip r:embed="rId11"/>
          <a:stretch>
            <a:fillRect/>
          </a:stretch>
        </p:blipFill>
        <p:spPr>
          <a:xfrm>
            <a:off x="621215" y="2116824"/>
            <a:ext cx="621695" cy="606893"/>
          </a:xfrm>
          <a:prstGeom prst="rect">
            <a:avLst/>
          </a:prstGeom>
        </p:spPr>
      </p:pic>
      <p:pic>
        <p:nvPicPr>
          <p:cNvPr id="36" name="Picture 35">
            <a:extLst>
              <a:ext uri="{FF2B5EF4-FFF2-40B4-BE49-F238E27FC236}">
                <a16:creationId xmlns:a16="http://schemas.microsoft.com/office/drawing/2014/main" id="{7DB033DE-E5F0-4E8D-F8E1-044A2DF8EB5C}"/>
              </a:ext>
            </a:extLst>
          </p:cNvPr>
          <p:cNvPicPr>
            <a:picLocks noChangeAspect="1"/>
          </p:cNvPicPr>
          <p:nvPr/>
        </p:nvPicPr>
        <p:blipFill>
          <a:blip r:embed="rId11"/>
          <a:stretch>
            <a:fillRect/>
          </a:stretch>
        </p:blipFill>
        <p:spPr>
          <a:xfrm>
            <a:off x="9075853" y="5540860"/>
            <a:ext cx="942092" cy="919661"/>
          </a:xfrm>
          <a:prstGeom prst="rect">
            <a:avLst/>
          </a:prstGeom>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D66844B-E88E-A062-8B74-B0F1DE89D9AC}"/>
                  </a:ext>
                </a:extLst>
              </p:cNvPr>
              <p:cNvSpPr txBox="1"/>
              <p:nvPr/>
            </p:nvSpPr>
            <p:spPr>
              <a:xfrm>
                <a:off x="285410" y="2982510"/>
                <a:ext cx="1293303" cy="276999"/>
              </a:xfrm>
              <a:prstGeom prst="rect">
                <a:avLst/>
              </a:prstGeom>
              <a:noFill/>
            </p:spPr>
            <p:txBody>
              <a:bodyPr wrap="none" lIns="0" tIns="0" rIns="0" bIns="0" rtlCol="0">
                <a:spAutoFit/>
              </a:bodyPr>
              <a:lstStyle/>
              <a:p>
                <a:r>
                  <a:rPr lang="en-AU" b="0" dirty="0"/>
                  <a:t>Source data </a:t>
                </a:r>
                <a14:m>
                  <m:oMath xmlns:m="http://schemas.openxmlformats.org/officeDocument/2006/math">
                    <m:r>
                      <a:rPr lang="en-AU" b="1" i="1">
                        <a:latin typeface="Cambria Math" panose="02040503050406030204" pitchFamily="18" charset="0"/>
                      </a:rPr>
                      <m:t>𝒙</m:t>
                    </m:r>
                  </m:oMath>
                </a14:m>
                <a:endParaRPr lang="en-US" dirty="0"/>
              </a:p>
            </p:txBody>
          </p:sp>
        </mc:Choice>
        <mc:Fallback xmlns="">
          <p:sp>
            <p:nvSpPr>
              <p:cNvPr id="42" name="TextBox 41">
                <a:extLst>
                  <a:ext uri="{FF2B5EF4-FFF2-40B4-BE49-F238E27FC236}">
                    <a16:creationId xmlns:a16="http://schemas.microsoft.com/office/drawing/2014/main" id="{9D66844B-E88E-A062-8B74-B0F1DE89D9AC}"/>
                  </a:ext>
                </a:extLst>
              </p:cNvPr>
              <p:cNvSpPr txBox="1">
                <a:spLocks noRot="1" noChangeAspect="1" noMove="1" noResize="1" noEditPoints="1" noAdjustHandles="1" noChangeArrowheads="1" noChangeShapeType="1" noTextEdit="1"/>
              </p:cNvSpPr>
              <p:nvPr/>
            </p:nvSpPr>
            <p:spPr>
              <a:xfrm>
                <a:off x="285410" y="2982510"/>
                <a:ext cx="1293303" cy="276999"/>
              </a:xfrm>
              <a:prstGeom prst="rect">
                <a:avLst/>
              </a:prstGeom>
              <a:blipFill>
                <a:blip r:embed="rId12"/>
                <a:stretch>
                  <a:fillRect l="-10680" t="-26087" r="-3883" b="-5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CD6B561-105C-18EF-5A26-B7F1A4B06B9D}"/>
                  </a:ext>
                </a:extLst>
              </p:cNvPr>
              <p:cNvSpPr txBox="1"/>
              <p:nvPr/>
            </p:nvSpPr>
            <p:spPr>
              <a:xfrm>
                <a:off x="3226477" y="2426926"/>
                <a:ext cx="932435" cy="369332"/>
              </a:xfrm>
              <a:prstGeom prst="rect">
                <a:avLst/>
              </a:prstGeom>
              <a:noFill/>
            </p:spPr>
            <p:txBody>
              <a:bodyPr wrap="none" rtlCol="0">
                <a:spAutoFit/>
              </a:bodyPr>
              <a:lstStyle/>
              <a:p>
                <a:r>
                  <a:rPr lang="en-AU" b="0" dirty="0"/>
                  <a:t>Label: </a:t>
                </a:r>
                <a14:m>
                  <m:oMath xmlns:m="http://schemas.openxmlformats.org/officeDocument/2006/math">
                    <m:r>
                      <a:rPr lang="en-AU" b="1" i="1" smtClean="0">
                        <a:latin typeface="Cambria Math" panose="02040503050406030204" pitchFamily="18" charset="0"/>
                      </a:rPr>
                      <m:t>𝒚</m:t>
                    </m:r>
                  </m:oMath>
                </a14:m>
                <a:endParaRPr lang="en-US" b="1" dirty="0"/>
              </a:p>
            </p:txBody>
          </p:sp>
        </mc:Choice>
        <mc:Fallback xmlns="">
          <p:sp>
            <p:nvSpPr>
              <p:cNvPr id="43" name="TextBox 42">
                <a:extLst>
                  <a:ext uri="{FF2B5EF4-FFF2-40B4-BE49-F238E27FC236}">
                    <a16:creationId xmlns:a16="http://schemas.microsoft.com/office/drawing/2014/main" id="{DCD6B561-105C-18EF-5A26-B7F1A4B06B9D}"/>
                  </a:ext>
                </a:extLst>
              </p:cNvPr>
              <p:cNvSpPr txBox="1">
                <a:spLocks noRot="1" noChangeAspect="1" noMove="1" noResize="1" noEditPoints="1" noAdjustHandles="1" noChangeArrowheads="1" noChangeShapeType="1" noTextEdit="1"/>
              </p:cNvSpPr>
              <p:nvPr/>
            </p:nvSpPr>
            <p:spPr>
              <a:xfrm>
                <a:off x="3226477" y="2426926"/>
                <a:ext cx="932435" cy="369332"/>
              </a:xfrm>
              <a:prstGeom prst="rect">
                <a:avLst/>
              </a:prstGeom>
              <a:blipFill>
                <a:blip r:embed="rId13"/>
                <a:stretch>
                  <a:fillRect l="-4000" t="-6667" b="-26667"/>
                </a:stretch>
              </a:blipFill>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A79BDBE0-B4D9-09D2-A6F2-5458E1FBA9D5}"/>
              </a:ext>
            </a:extLst>
          </p:cNvPr>
          <p:cNvCxnSpPr>
            <a:stCxn id="35" idx="3"/>
            <a:endCxn id="11" idx="1"/>
          </p:cNvCxnSpPr>
          <p:nvPr/>
        </p:nvCxnSpPr>
        <p:spPr>
          <a:xfrm>
            <a:off x="1242910" y="2420271"/>
            <a:ext cx="58011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F3C49B81-1665-0810-A5D6-29465E2E5099}"/>
              </a:ext>
            </a:extLst>
          </p:cNvPr>
          <p:cNvCxnSpPr>
            <a:cxnSpLocks/>
            <a:stCxn id="11" idx="3"/>
            <a:endCxn id="53" idx="1"/>
          </p:cNvCxnSpPr>
          <p:nvPr/>
        </p:nvCxnSpPr>
        <p:spPr>
          <a:xfrm>
            <a:off x="2927289" y="2420271"/>
            <a:ext cx="1483728" cy="556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9286A36-17B4-07CE-3BFC-74A2EC14A43D}"/>
                  </a:ext>
                </a:extLst>
              </p:cNvPr>
              <p:cNvSpPr txBox="1"/>
              <p:nvPr/>
            </p:nvSpPr>
            <p:spPr>
              <a:xfrm>
                <a:off x="2954378" y="2034490"/>
                <a:ext cx="1502463" cy="369332"/>
              </a:xfrm>
              <a:prstGeom prst="rect">
                <a:avLst/>
              </a:prstGeom>
              <a:noFill/>
            </p:spPr>
            <p:txBody>
              <a:bodyPr wrap="none" rtlCol="0">
                <a:spAutoFit/>
              </a:bodyPr>
              <a:lstStyle/>
              <a:p>
                <a:r>
                  <a:rPr lang="en-AU" dirty="0"/>
                  <a:t>Prediction: </a:t>
                </a:r>
                <a14:m>
                  <m:oMath xmlns:m="http://schemas.openxmlformats.org/officeDocument/2006/math">
                    <m:sSub>
                      <m:sSubPr>
                        <m:ctrlPr>
                          <a:rPr lang="en-AU" b="1" i="1" smtClean="0">
                            <a:latin typeface="Cambria Math" panose="02040503050406030204" pitchFamily="18" charset="0"/>
                          </a:rPr>
                        </m:ctrlPr>
                      </m:sSubPr>
                      <m:e>
                        <m:acc>
                          <m:accPr>
                            <m:chr m:val="̂"/>
                            <m:ctrlPr>
                              <a:rPr lang="en-AU" b="1" i="1" smtClean="0">
                                <a:latin typeface="Cambria Math" panose="02040503050406030204" pitchFamily="18" charset="0"/>
                              </a:rPr>
                            </m:ctrlPr>
                          </m:accPr>
                          <m:e>
                            <m:r>
                              <a:rPr lang="en-AU" b="1" i="1">
                                <a:latin typeface="Cambria Math" panose="02040503050406030204" pitchFamily="18" charset="0"/>
                              </a:rPr>
                              <m:t>𝒚</m:t>
                            </m:r>
                          </m:e>
                        </m:acc>
                      </m:e>
                      <m:sub>
                        <m:r>
                          <a:rPr lang="en-AU" b="1" i="1" smtClean="0">
                            <a:latin typeface="Cambria Math" panose="02040503050406030204" pitchFamily="18" charset="0"/>
                          </a:rPr>
                          <m:t>𝒙</m:t>
                        </m:r>
                      </m:sub>
                    </m:sSub>
                  </m:oMath>
                </a14:m>
                <a:endParaRPr lang="en-US" b="1" dirty="0"/>
              </a:p>
            </p:txBody>
          </p:sp>
        </mc:Choice>
        <mc:Fallback xmlns="">
          <p:sp>
            <p:nvSpPr>
              <p:cNvPr id="50" name="TextBox 49">
                <a:extLst>
                  <a:ext uri="{FF2B5EF4-FFF2-40B4-BE49-F238E27FC236}">
                    <a16:creationId xmlns:a16="http://schemas.microsoft.com/office/drawing/2014/main" id="{69286A36-17B4-07CE-3BFC-74A2EC14A43D}"/>
                  </a:ext>
                </a:extLst>
              </p:cNvPr>
              <p:cNvSpPr txBox="1">
                <a:spLocks noRot="1" noChangeAspect="1" noMove="1" noResize="1" noEditPoints="1" noAdjustHandles="1" noChangeArrowheads="1" noChangeShapeType="1" noTextEdit="1"/>
              </p:cNvSpPr>
              <p:nvPr/>
            </p:nvSpPr>
            <p:spPr>
              <a:xfrm>
                <a:off x="2954378" y="2034490"/>
                <a:ext cx="1502463" cy="369332"/>
              </a:xfrm>
              <a:prstGeom prst="rect">
                <a:avLst/>
              </a:prstGeom>
              <a:blipFill>
                <a:blip r:embed="rId14"/>
                <a:stretch>
                  <a:fillRect l="-3361" t="-10000" b="-23333"/>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1FBF45C5-BF6E-8786-1056-661AB8E3B00C}"/>
              </a:ext>
            </a:extLst>
          </p:cNvPr>
          <p:cNvSpPr txBox="1"/>
          <p:nvPr/>
        </p:nvSpPr>
        <p:spPr>
          <a:xfrm>
            <a:off x="4411017" y="2241167"/>
            <a:ext cx="1422184" cy="369332"/>
          </a:xfrm>
          <a:prstGeom prst="rect">
            <a:avLst/>
          </a:prstGeom>
          <a:ln w="1905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Loss function</a:t>
            </a:r>
          </a:p>
        </p:txBody>
      </p:sp>
      <p:cxnSp>
        <p:nvCxnSpPr>
          <p:cNvPr id="56" name="Straight Arrow Connector 55">
            <a:extLst>
              <a:ext uri="{FF2B5EF4-FFF2-40B4-BE49-F238E27FC236}">
                <a16:creationId xmlns:a16="http://schemas.microsoft.com/office/drawing/2014/main" id="{EDFCCFAC-14B8-F2AA-C17C-81FD14183FE6}"/>
              </a:ext>
            </a:extLst>
          </p:cNvPr>
          <p:cNvCxnSpPr>
            <a:stCxn id="53" idx="0"/>
            <a:endCxn id="11" idx="0"/>
          </p:cNvCxnSpPr>
          <p:nvPr/>
        </p:nvCxnSpPr>
        <p:spPr>
          <a:xfrm rot="16200000" flipV="1">
            <a:off x="3594577" y="713635"/>
            <a:ext cx="308115" cy="2746950"/>
          </a:xfrm>
          <a:prstGeom prst="bentConnector3">
            <a:avLst>
              <a:gd name="adj1" fmla="val 174193"/>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59DD03D9-4A1C-D8BC-AF99-DF08A15DA508}"/>
                  </a:ext>
                </a:extLst>
              </p:cNvPr>
              <p:cNvSpPr/>
              <p:nvPr/>
            </p:nvSpPr>
            <p:spPr>
              <a:xfrm>
                <a:off x="6715897" y="1669307"/>
                <a:ext cx="3811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ea typeface="Cambria Math" panose="02040503050406030204" pitchFamily="18" charset="0"/>
                        </a:rPr>
                        <m:t>ℒ</m:t>
                      </m:r>
                    </m:oMath>
                  </m:oMathPara>
                </a14:m>
                <a:endParaRPr lang="en-US" dirty="0">
                  <a:solidFill>
                    <a:srgbClr val="0070C0"/>
                  </a:solidFill>
                </a:endParaRPr>
              </a:p>
            </p:txBody>
          </p:sp>
        </mc:Choice>
        <mc:Fallback xmlns="">
          <p:sp>
            <p:nvSpPr>
              <p:cNvPr id="57" name="Rectangle 56">
                <a:extLst>
                  <a:ext uri="{FF2B5EF4-FFF2-40B4-BE49-F238E27FC236}">
                    <a16:creationId xmlns:a16="http://schemas.microsoft.com/office/drawing/2014/main" id="{59DD03D9-4A1C-D8BC-AF99-DF08A15DA508}"/>
                  </a:ext>
                </a:extLst>
              </p:cNvPr>
              <p:cNvSpPr>
                <a:spLocks noRot="1" noChangeAspect="1" noMove="1" noResize="1" noEditPoints="1" noAdjustHandles="1" noChangeArrowheads="1" noChangeShapeType="1" noTextEdit="1"/>
              </p:cNvSpPr>
              <p:nvPr/>
            </p:nvSpPr>
            <p:spPr>
              <a:xfrm>
                <a:off x="6715897" y="1669307"/>
                <a:ext cx="381130" cy="369332"/>
              </a:xfrm>
              <a:prstGeom prst="rect">
                <a:avLst/>
              </a:prstGeom>
              <a:blipFill>
                <a:blip r:embed="rId15"/>
                <a:stretch>
                  <a:fillRect/>
                </a:stretch>
              </a:blipFill>
            </p:spPr>
            <p:txBody>
              <a:bodyPr/>
              <a:lstStyle/>
              <a:p>
                <a:r>
                  <a:rPr lang="en-US">
                    <a:noFill/>
                  </a:rPr>
                  <a:t> </a:t>
                </a:r>
              </a:p>
            </p:txBody>
          </p:sp>
        </mc:Fallback>
      </mc:AlternateContent>
      <p:cxnSp>
        <p:nvCxnSpPr>
          <p:cNvPr id="59" name="Straight Connector 58">
            <a:extLst>
              <a:ext uri="{FF2B5EF4-FFF2-40B4-BE49-F238E27FC236}">
                <a16:creationId xmlns:a16="http://schemas.microsoft.com/office/drawing/2014/main" id="{BA10D8F3-898C-755C-F309-BFC9CF9AED50}"/>
              </a:ext>
            </a:extLst>
          </p:cNvPr>
          <p:cNvCxnSpPr>
            <a:cxnSpLocks/>
            <a:stCxn id="19" idx="1"/>
            <a:endCxn id="21" idx="3"/>
          </p:cNvCxnSpPr>
          <p:nvPr/>
        </p:nvCxnSpPr>
        <p:spPr>
          <a:xfrm flipH="1">
            <a:off x="5084162" y="1532920"/>
            <a:ext cx="248499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BCFB4D81-278A-0731-12E5-C16120F6C40A}"/>
              </a:ext>
            </a:extLst>
          </p:cNvPr>
          <p:cNvCxnSpPr>
            <a:cxnSpLocks/>
            <a:endCxn id="8" idx="0"/>
          </p:cNvCxnSpPr>
          <p:nvPr/>
        </p:nvCxnSpPr>
        <p:spPr>
          <a:xfrm>
            <a:off x="7159071" y="1551962"/>
            <a:ext cx="0" cy="53862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64" name="Picture 63" descr="Icon&#10;&#10;Description automatically generated">
            <a:extLst>
              <a:ext uri="{FF2B5EF4-FFF2-40B4-BE49-F238E27FC236}">
                <a16:creationId xmlns:a16="http://schemas.microsoft.com/office/drawing/2014/main" id="{CBCDA728-02C5-2956-356B-5DC07A98046F}"/>
              </a:ext>
            </a:extLst>
          </p:cNvPr>
          <p:cNvPicPr>
            <a:picLocks noChangeAspect="1"/>
          </p:cNvPicPr>
          <p:nvPr/>
        </p:nvPicPr>
        <p:blipFill>
          <a:blip r:embed="rId4">
            <a:biLevel thresh="75000"/>
          </a:blip>
          <a:stretch>
            <a:fillRect/>
          </a:stretch>
        </p:blipFill>
        <p:spPr>
          <a:xfrm>
            <a:off x="8134072" y="2016221"/>
            <a:ext cx="856681" cy="856681"/>
          </a:xfrm>
          <a:prstGeom prst="rect">
            <a:avLst/>
          </a:prstGeom>
        </p:spPr>
      </p:pic>
      <p:sp>
        <p:nvSpPr>
          <p:cNvPr id="65" name="Rectangle 64">
            <a:extLst>
              <a:ext uri="{FF2B5EF4-FFF2-40B4-BE49-F238E27FC236}">
                <a16:creationId xmlns:a16="http://schemas.microsoft.com/office/drawing/2014/main" id="{B21D09E4-B300-C056-C596-A0CDE67B0F78}"/>
              </a:ext>
            </a:extLst>
          </p:cNvPr>
          <p:cNvSpPr/>
          <p:nvPr/>
        </p:nvSpPr>
        <p:spPr>
          <a:xfrm>
            <a:off x="7996738" y="1931134"/>
            <a:ext cx="1104260" cy="97443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95CE81B-94DA-8092-5A23-FAC5EB6E40ED}"/>
                  </a:ext>
                </a:extLst>
              </p:cNvPr>
              <p:cNvSpPr txBox="1"/>
              <p:nvPr/>
            </p:nvSpPr>
            <p:spPr>
              <a:xfrm>
                <a:off x="9400186" y="2425008"/>
                <a:ext cx="932435" cy="369332"/>
              </a:xfrm>
              <a:prstGeom prst="rect">
                <a:avLst/>
              </a:prstGeom>
              <a:noFill/>
            </p:spPr>
            <p:txBody>
              <a:bodyPr wrap="none" rtlCol="0">
                <a:spAutoFit/>
              </a:bodyPr>
              <a:lstStyle/>
              <a:p>
                <a:r>
                  <a:rPr lang="en-AU" b="0" dirty="0"/>
                  <a:t>Label: </a:t>
                </a:r>
                <a14:m>
                  <m:oMath xmlns:m="http://schemas.openxmlformats.org/officeDocument/2006/math">
                    <m:r>
                      <a:rPr lang="en-AU" b="1" i="1" smtClean="0">
                        <a:latin typeface="Cambria Math" panose="02040503050406030204" pitchFamily="18" charset="0"/>
                      </a:rPr>
                      <m:t>𝒚</m:t>
                    </m:r>
                  </m:oMath>
                </a14:m>
                <a:endParaRPr lang="en-US" b="1" dirty="0"/>
              </a:p>
            </p:txBody>
          </p:sp>
        </mc:Choice>
        <mc:Fallback xmlns="">
          <p:sp>
            <p:nvSpPr>
              <p:cNvPr id="66" name="TextBox 65">
                <a:extLst>
                  <a:ext uri="{FF2B5EF4-FFF2-40B4-BE49-F238E27FC236}">
                    <a16:creationId xmlns:a16="http://schemas.microsoft.com/office/drawing/2014/main" id="{795CE81B-94DA-8092-5A23-FAC5EB6E40ED}"/>
                  </a:ext>
                </a:extLst>
              </p:cNvPr>
              <p:cNvSpPr txBox="1">
                <a:spLocks noRot="1" noChangeAspect="1" noMove="1" noResize="1" noEditPoints="1" noAdjustHandles="1" noChangeArrowheads="1" noChangeShapeType="1" noTextEdit="1"/>
              </p:cNvSpPr>
              <p:nvPr/>
            </p:nvSpPr>
            <p:spPr>
              <a:xfrm>
                <a:off x="9400186" y="2425008"/>
                <a:ext cx="932435" cy="369332"/>
              </a:xfrm>
              <a:prstGeom prst="rect">
                <a:avLst/>
              </a:prstGeom>
              <a:blipFill>
                <a:blip r:embed="rId16"/>
                <a:stretch>
                  <a:fillRect l="-5405" t="-10345" b="-31034"/>
                </a:stretch>
              </a:blipFill>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50C43705-84CA-AEF5-9CB0-A728A3149DF3}"/>
              </a:ext>
            </a:extLst>
          </p:cNvPr>
          <p:cNvCxnSpPr>
            <a:cxnSpLocks/>
            <a:stCxn id="65" idx="3"/>
            <a:endCxn id="69" idx="1"/>
          </p:cNvCxnSpPr>
          <p:nvPr/>
        </p:nvCxnSpPr>
        <p:spPr>
          <a:xfrm>
            <a:off x="9100998" y="2418353"/>
            <a:ext cx="1483728" cy="556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54018B7-2079-A60A-E768-E0633A0412D5}"/>
                  </a:ext>
                </a:extLst>
              </p:cNvPr>
              <p:cNvSpPr txBox="1"/>
              <p:nvPr/>
            </p:nvSpPr>
            <p:spPr>
              <a:xfrm>
                <a:off x="9128087" y="2032572"/>
                <a:ext cx="1500667" cy="369332"/>
              </a:xfrm>
              <a:prstGeom prst="rect">
                <a:avLst/>
              </a:prstGeom>
              <a:noFill/>
            </p:spPr>
            <p:txBody>
              <a:bodyPr wrap="none" rtlCol="0">
                <a:spAutoFit/>
              </a:bodyPr>
              <a:lstStyle/>
              <a:p>
                <a:r>
                  <a:rPr lang="en-AU" dirty="0"/>
                  <a:t>Prediction: </a:t>
                </a:r>
                <a14:m>
                  <m:oMath xmlns:m="http://schemas.openxmlformats.org/officeDocument/2006/math">
                    <m:sSub>
                      <m:sSubPr>
                        <m:ctrlPr>
                          <a:rPr lang="en-AU" b="1" i="1" smtClean="0">
                            <a:latin typeface="Cambria Math" panose="02040503050406030204" pitchFamily="18" charset="0"/>
                          </a:rPr>
                        </m:ctrlPr>
                      </m:sSubPr>
                      <m:e>
                        <m:acc>
                          <m:accPr>
                            <m:chr m:val="̂"/>
                            <m:ctrlPr>
                              <a:rPr lang="en-AU" b="1" i="1" smtClean="0">
                                <a:latin typeface="Cambria Math" panose="02040503050406030204" pitchFamily="18" charset="0"/>
                              </a:rPr>
                            </m:ctrlPr>
                          </m:accPr>
                          <m:e>
                            <m:r>
                              <a:rPr lang="en-AU" b="1" i="1">
                                <a:latin typeface="Cambria Math" panose="02040503050406030204" pitchFamily="18" charset="0"/>
                              </a:rPr>
                              <m:t>𝒚</m:t>
                            </m:r>
                          </m:e>
                        </m:acc>
                      </m:e>
                      <m:sub>
                        <m:acc>
                          <m:accPr>
                            <m:chr m:val="̂"/>
                            <m:ctrlPr>
                              <a:rPr lang="en-AU" b="1" i="1" smtClean="0">
                                <a:latin typeface="Cambria Math" panose="02040503050406030204" pitchFamily="18" charset="0"/>
                              </a:rPr>
                            </m:ctrlPr>
                          </m:accPr>
                          <m:e>
                            <m:r>
                              <a:rPr lang="en-AU" b="1" i="1">
                                <a:latin typeface="Cambria Math" panose="02040503050406030204" pitchFamily="18" charset="0"/>
                              </a:rPr>
                              <m:t>𝒙</m:t>
                            </m:r>
                          </m:e>
                        </m:acc>
                      </m:sub>
                    </m:sSub>
                  </m:oMath>
                </a14:m>
                <a:endParaRPr lang="en-US" b="1" dirty="0"/>
              </a:p>
            </p:txBody>
          </p:sp>
        </mc:Choice>
        <mc:Fallback xmlns="">
          <p:sp>
            <p:nvSpPr>
              <p:cNvPr id="68" name="TextBox 67">
                <a:extLst>
                  <a:ext uri="{FF2B5EF4-FFF2-40B4-BE49-F238E27FC236}">
                    <a16:creationId xmlns:a16="http://schemas.microsoft.com/office/drawing/2014/main" id="{954018B7-2079-A60A-E768-E0633A0412D5}"/>
                  </a:ext>
                </a:extLst>
              </p:cNvPr>
              <p:cNvSpPr txBox="1">
                <a:spLocks noRot="1" noChangeAspect="1" noMove="1" noResize="1" noEditPoints="1" noAdjustHandles="1" noChangeArrowheads="1" noChangeShapeType="1" noTextEdit="1"/>
              </p:cNvSpPr>
              <p:nvPr/>
            </p:nvSpPr>
            <p:spPr>
              <a:xfrm>
                <a:off x="9128087" y="2032572"/>
                <a:ext cx="1500667" cy="369332"/>
              </a:xfrm>
              <a:prstGeom prst="rect">
                <a:avLst/>
              </a:prstGeom>
              <a:blipFill>
                <a:blip r:embed="rId17"/>
                <a:stretch>
                  <a:fillRect l="-3333" t="-6452" b="-22581"/>
                </a:stretch>
              </a:blipFill>
            </p:spPr>
            <p:txBody>
              <a:bodyPr/>
              <a:lstStyle/>
              <a:p>
                <a:r>
                  <a:rPr lang="en-US">
                    <a:noFill/>
                  </a:rPr>
                  <a:t> </a:t>
                </a:r>
              </a:p>
            </p:txBody>
          </p:sp>
        </mc:Fallback>
      </mc:AlternateContent>
      <p:sp>
        <p:nvSpPr>
          <p:cNvPr id="69" name="TextBox 68">
            <a:extLst>
              <a:ext uri="{FF2B5EF4-FFF2-40B4-BE49-F238E27FC236}">
                <a16:creationId xmlns:a16="http://schemas.microsoft.com/office/drawing/2014/main" id="{81EE9992-5563-78BF-1759-70D9A4A8C093}"/>
              </a:ext>
            </a:extLst>
          </p:cNvPr>
          <p:cNvSpPr txBox="1"/>
          <p:nvPr/>
        </p:nvSpPr>
        <p:spPr>
          <a:xfrm>
            <a:off x="10584726" y="2239249"/>
            <a:ext cx="1422184" cy="369332"/>
          </a:xfrm>
          <a:prstGeom prst="rect">
            <a:avLst/>
          </a:prstGeom>
          <a:ln w="19050"/>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Loss function</a:t>
            </a:r>
          </a:p>
        </p:txBody>
      </p:sp>
      <p:cxnSp>
        <p:nvCxnSpPr>
          <p:cNvPr id="70" name="Straight Arrow Connector 55">
            <a:extLst>
              <a:ext uri="{FF2B5EF4-FFF2-40B4-BE49-F238E27FC236}">
                <a16:creationId xmlns:a16="http://schemas.microsoft.com/office/drawing/2014/main" id="{AD3885CD-F986-9316-6B95-06382DDCECAD}"/>
              </a:ext>
            </a:extLst>
          </p:cNvPr>
          <p:cNvCxnSpPr>
            <a:stCxn id="69" idx="0"/>
            <a:endCxn id="65" idx="0"/>
          </p:cNvCxnSpPr>
          <p:nvPr/>
        </p:nvCxnSpPr>
        <p:spPr>
          <a:xfrm rot="16200000" flipV="1">
            <a:off x="9768286" y="711717"/>
            <a:ext cx="308115" cy="2746950"/>
          </a:xfrm>
          <a:prstGeom prst="bentConnector3">
            <a:avLst>
              <a:gd name="adj1" fmla="val 174193"/>
            </a:avLst>
          </a:prstGeom>
          <a:ln w="19050">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2FD4D62B-A9A7-5A00-4478-668BAD3E4CC3}"/>
              </a:ext>
            </a:extLst>
          </p:cNvPr>
          <p:cNvCxnSpPr>
            <a:cxnSpLocks/>
            <a:stCxn id="8" idx="3"/>
            <a:endCxn id="65" idx="1"/>
          </p:cNvCxnSpPr>
          <p:nvPr/>
        </p:nvCxnSpPr>
        <p:spPr>
          <a:xfrm flipV="1">
            <a:off x="7480553" y="2418353"/>
            <a:ext cx="516185" cy="85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6" name="Rectangle 75">
            <a:extLst>
              <a:ext uri="{FF2B5EF4-FFF2-40B4-BE49-F238E27FC236}">
                <a16:creationId xmlns:a16="http://schemas.microsoft.com/office/drawing/2014/main" id="{95CCADC6-EB34-28C3-A50E-8EB584190C4D}"/>
              </a:ext>
            </a:extLst>
          </p:cNvPr>
          <p:cNvSpPr/>
          <p:nvPr/>
        </p:nvSpPr>
        <p:spPr>
          <a:xfrm>
            <a:off x="6400800" y="1267664"/>
            <a:ext cx="5698272" cy="231757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BC817AD0-FDC6-33CF-BE81-A2DDD5B0488D}"/>
              </a:ext>
            </a:extLst>
          </p:cNvPr>
          <p:cNvSpPr txBox="1"/>
          <p:nvPr/>
        </p:nvSpPr>
        <p:spPr>
          <a:xfrm>
            <a:off x="10610746" y="3187781"/>
            <a:ext cx="1431916" cy="369332"/>
          </a:xfrm>
          <a:prstGeom prst="rect">
            <a:avLst/>
          </a:prstGeom>
          <a:noFill/>
        </p:spPr>
        <p:txBody>
          <a:bodyPr wrap="square" rtlCol="0">
            <a:spAutoFit/>
          </a:bodyPr>
          <a:lstStyle/>
          <a:p>
            <a:pPr algn="r"/>
            <a:r>
              <a:rPr lang="en-US" dirty="0">
                <a:solidFill>
                  <a:srgbClr val="FF0000"/>
                </a:solidFill>
              </a:rPr>
              <a:t>Attacker</a:t>
            </a:r>
          </a:p>
        </p:txBody>
      </p:sp>
      <p:sp>
        <p:nvSpPr>
          <p:cNvPr id="78" name="Rectangle 77">
            <a:extLst>
              <a:ext uri="{FF2B5EF4-FFF2-40B4-BE49-F238E27FC236}">
                <a16:creationId xmlns:a16="http://schemas.microsoft.com/office/drawing/2014/main" id="{553A0911-518D-1DF2-F3DB-7B4211DF585C}"/>
              </a:ext>
            </a:extLst>
          </p:cNvPr>
          <p:cNvSpPr/>
          <p:nvPr/>
        </p:nvSpPr>
        <p:spPr>
          <a:xfrm>
            <a:off x="205937" y="1266219"/>
            <a:ext cx="5828397" cy="231757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C97DAA39-3763-BC4B-142D-D6DABFAF8BAB}"/>
              </a:ext>
            </a:extLst>
          </p:cNvPr>
          <p:cNvSpPr txBox="1"/>
          <p:nvPr/>
        </p:nvSpPr>
        <p:spPr>
          <a:xfrm>
            <a:off x="4498699" y="3205064"/>
            <a:ext cx="1431916" cy="369332"/>
          </a:xfrm>
          <a:prstGeom prst="rect">
            <a:avLst/>
          </a:prstGeom>
          <a:noFill/>
        </p:spPr>
        <p:txBody>
          <a:bodyPr wrap="square" rtlCol="0">
            <a:spAutoFit/>
          </a:bodyPr>
          <a:lstStyle/>
          <a:p>
            <a:pPr algn="r"/>
            <a:r>
              <a:rPr lang="en-US" dirty="0">
                <a:solidFill>
                  <a:srgbClr val="FF0000"/>
                </a:solidFill>
              </a:rPr>
              <a:t>Local User</a:t>
            </a:r>
          </a:p>
        </p:txBody>
      </p:sp>
    </p:spTree>
    <p:extLst>
      <p:ext uri="{BB962C8B-B14F-4D97-AF65-F5344CB8AC3E}">
        <p14:creationId xmlns:p14="http://schemas.microsoft.com/office/powerpoint/2010/main" val="6281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D51CD-91E7-C050-1633-8F364676B633}"/>
              </a:ext>
            </a:extLst>
          </p:cNvPr>
          <p:cNvSpPr>
            <a:spLocks noGrp="1"/>
          </p:cNvSpPr>
          <p:nvPr>
            <p:ph type="sldNum" sz="quarter" idx="12"/>
          </p:nvPr>
        </p:nvSpPr>
        <p:spPr/>
        <p:txBody>
          <a:bodyPr/>
          <a:lstStyle/>
          <a:p>
            <a:r>
              <a:rPr lang="en-US" dirty="0"/>
              <a:t>6</a:t>
            </a:r>
          </a:p>
        </p:txBody>
      </p:sp>
      <p:sp>
        <p:nvSpPr>
          <p:cNvPr id="4" name="Title 9">
            <a:extLst>
              <a:ext uri="{FF2B5EF4-FFF2-40B4-BE49-F238E27FC236}">
                <a16:creationId xmlns:a16="http://schemas.microsoft.com/office/drawing/2014/main" id="{DB3A486E-C8BA-A683-AD51-DAF4AF42BE19}"/>
              </a:ext>
            </a:extLst>
          </p:cNvPr>
          <p:cNvSpPr txBox="1">
            <a:spLocks/>
          </p:cNvSpPr>
          <p:nvPr/>
        </p:nvSpPr>
        <p:spPr>
          <a:xfrm>
            <a:off x="1681164" y="179171"/>
            <a:ext cx="4739092" cy="490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cs typeface="Arial" panose="020B0604020202020204" pitchFamily="34" charset="0"/>
              </a:rPr>
              <a:t>Deep Leakage from Gradients</a:t>
            </a:r>
          </a:p>
        </p:txBody>
      </p:sp>
      <p:sp>
        <p:nvSpPr>
          <p:cNvPr id="6" name="TextBox 5">
            <a:extLst>
              <a:ext uri="{FF2B5EF4-FFF2-40B4-BE49-F238E27FC236}">
                <a16:creationId xmlns:a16="http://schemas.microsoft.com/office/drawing/2014/main" id="{325B6809-39D6-812C-C12F-348DC490B9A3}"/>
              </a:ext>
            </a:extLst>
          </p:cNvPr>
          <p:cNvSpPr txBox="1"/>
          <p:nvPr/>
        </p:nvSpPr>
        <p:spPr>
          <a:xfrm>
            <a:off x="1315772" y="6396335"/>
            <a:ext cx="9758628" cy="461665"/>
          </a:xfrm>
          <a:prstGeom prst="rect">
            <a:avLst/>
          </a:prstGeom>
          <a:noFill/>
        </p:spPr>
        <p:txBody>
          <a:bodyPr wrap="square" rtlCol="0">
            <a:spAutoFit/>
          </a:bodyPr>
          <a:lstStyle/>
          <a:p>
            <a:r>
              <a:rPr lang="en-AU" sz="1200" dirty="0">
                <a:latin typeface="Calibri" panose="020F0502020204030204" pitchFamily="34" charset="0"/>
                <a:cs typeface="Calibri" panose="020F0502020204030204" pitchFamily="34" charset="0"/>
              </a:rPr>
              <a:t>Reference:</a:t>
            </a:r>
          </a:p>
          <a:p>
            <a:pPr marL="171450" indent="-171450">
              <a:buFont typeface="Arial" panose="020B0604020202020204" pitchFamily="34" charset="0"/>
              <a:buChar char="•"/>
            </a:pPr>
            <a:r>
              <a:rPr lang="en-AU" sz="1200" dirty="0">
                <a:latin typeface="Calibri" panose="020F0502020204030204" pitchFamily="34" charset="0"/>
                <a:cs typeface="Calibri" panose="020F0502020204030204" pitchFamily="34" charset="0"/>
              </a:rPr>
              <a:t>L. Zhu, Z. Liu, and S. Han, “Deep leakage from gradients,” Adv. Neural Inf. Process. Syst., vol. 32, 2019.</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6C244CC-1DF7-A95B-C23F-3557125345F5}"/>
                  </a:ext>
                </a:extLst>
              </p:cNvPr>
              <p:cNvSpPr/>
              <p:nvPr/>
            </p:nvSpPr>
            <p:spPr>
              <a:xfrm>
                <a:off x="778932" y="1520321"/>
                <a:ext cx="10439401" cy="2075889"/>
              </a:xfrm>
              <a:prstGeom prst="rect">
                <a:avLst/>
              </a:prstGeom>
            </p:spPr>
            <p:txBody>
              <a:bodyPr wrap="square">
                <a:spAutoFit/>
              </a:bodyPr>
              <a:lstStyle/>
              <a:p>
                <a:r>
                  <a:rPr lang="en-US" b="1" u="sng" dirty="0"/>
                  <a:t>Element-wise threshold-based pruning</a:t>
                </a:r>
                <a:endParaRPr lang="en-AU" b="1" u="sng" dirty="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a:p>
                <a:r>
                  <a:rPr lang="en-AU" dirty="0">
                    <a:latin typeface="Calibri" panose="020F0502020204030204" pitchFamily="34" charset="0"/>
                    <a:cs typeface="Calibri" panose="020F0502020204030204" pitchFamily="34" charset="0"/>
                  </a:rPr>
                  <a:t>A threshold-based pruning method is a low-cost and effective way to reduce the reconstruction performance of an attacker. Some </a:t>
                </a:r>
                <a:r>
                  <a:rPr lang="en-AU" dirty="0"/>
                  <a:t>gradients are pruned to 0 if the magnitudes of gradients are smaller than a threshold. </a:t>
                </a:r>
              </a:p>
              <a:p>
                <a:endParaRPr lang="en-AU" dirty="0"/>
              </a:p>
              <a:p>
                <a:r>
                  <a:rPr lang="en-US" dirty="0"/>
                  <a:t>Let </a:t>
                </a:r>
                <a14:m>
                  <m:oMath xmlns:m="http://schemas.openxmlformats.org/officeDocument/2006/math">
                    <m:r>
                      <a:rPr lang="en-AU" i="1">
                        <a:latin typeface="Cambria Math" panose="02040503050406030204" pitchFamily="18" charset="0"/>
                      </a:rPr>
                      <m:t>𝜕</m:t>
                    </m:r>
                    <m:sSubSup>
                      <m:sSubSupPr>
                        <m:ctrlPr>
                          <a:rPr lang="en-AU" i="1">
                            <a:latin typeface="Cambria Math" panose="02040503050406030204" pitchFamily="18" charset="0"/>
                          </a:rPr>
                        </m:ctrlPr>
                      </m:sSubSupPr>
                      <m:e>
                        <m:r>
                          <a:rPr lang="en-AU" i="1">
                            <a:latin typeface="Cambria Math" panose="02040503050406030204" pitchFamily="18" charset="0"/>
                          </a:rPr>
                          <m:t>𝑊</m:t>
                        </m:r>
                      </m:e>
                      <m:sub>
                        <m:r>
                          <a:rPr lang="en-AU" b="1" i="1">
                            <a:latin typeface="Cambria Math" panose="02040503050406030204" pitchFamily="18" charset="0"/>
                          </a:rPr>
                          <m:t>𝒙</m:t>
                        </m:r>
                      </m:sub>
                      <m:sup>
                        <m:r>
                          <a:rPr lang="en-AU" i="1">
                            <a:latin typeface="Cambria Math" panose="02040503050406030204" pitchFamily="18" charset="0"/>
                          </a:rPr>
                          <m:t>𝑖</m:t>
                        </m:r>
                      </m:sup>
                    </m:sSubSup>
                  </m:oMath>
                </a14:m>
                <a:r>
                  <a:rPr lang="en-US" dirty="0"/>
                  <a:t> denote the </a:t>
                </a:r>
                <a14:m>
                  <m:oMath xmlns:m="http://schemas.openxmlformats.org/officeDocument/2006/math">
                    <m:r>
                      <a:rPr lang="en-AU" i="1">
                        <a:latin typeface="Cambria Math" panose="02040503050406030204" pitchFamily="18" charset="0"/>
                      </a:rPr>
                      <m:t>𝑖</m:t>
                    </m:r>
                  </m:oMath>
                </a14:m>
                <a:r>
                  <a:rPr lang="en-US" dirty="0" err="1"/>
                  <a:t>th</a:t>
                </a:r>
                <a:r>
                  <a:rPr lang="en-US" dirty="0"/>
                  <a:t> set of gradients in </a:t>
                </a:r>
                <a14:m>
                  <m:oMath xmlns:m="http://schemas.openxmlformats.org/officeDocument/2006/math">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𝑊</m:t>
                        </m:r>
                      </m:e>
                      <m:sub>
                        <m:r>
                          <a:rPr lang="en-AU" b="1" i="1">
                            <a:latin typeface="Cambria Math" panose="02040503050406030204" pitchFamily="18" charset="0"/>
                          </a:rPr>
                          <m:t>𝒙</m:t>
                        </m:r>
                      </m:sub>
                    </m:sSub>
                    <m:r>
                      <a:rPr lang="en-AU" i="1">
                        <a:latin typeface="Cambria Math" panose="02040503050406030204" pitchFamily="18" charset="0"/>
                      </a:rPr>
                      <m:t>.</m:t>
                    </m:r>
                  </m:oMath>
                </a14:m>
                <a:r>
                  <a:rPr lang="en-US" dirty="0"/>
                  <a:t> The threshold of each set of gradients is found by a percentile function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𝑙</m:t>
                        </m:r>
                      </m:e>
                      <m:sub>
                        <m:r>
                          <a:rPr lang="en-AU" i="1">
                            <a:latin typeface="Cambria Math" panose="02040503050406030204" pitchFamily="18" charset="0"/>
                          </a:rPr>
                          <m:t>𝑖</m:t>
                        </m:r>
                      </m:sub>
                    </m:sSub>
                    <m:r>
                      <a:rPr lang="en-AU" i="1">
                        <a:latin typeface="Cambria Math" panose="02040503050406030204" pitchFamily="18" charset="0"/>
                      </a:rPr>
                      <m:t>=</m:t>
                    </m:r>
                    <m:r>
                      <a:rPr lang="en-AU" i="1">
                        <a:latin typeface="Cambria Math" panose="02040503050406030204" pitchFamily="18" charset="0"/>
                        <a:ea typeface="Cambria Math" panose="02040503050406030204" pitchFamily="18" charset="0"/>
                      </a:rPr>
                      <m:t>𝒫</m:t>
                    </m:r>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m:t>
                        </m:r>
                        <m:sSubSup>
                          <m:sSubSupPr>
                            <m:ctrlPr>
                              <a:rPr lang="en-AU" i="1">
                                <a:latin typeface="Cambria Math" panose="02040503050406030204" pitchFamily="18" charset="0"/>
                                <a:ea typeface="Cambria Math" panose="02040503050406030204" pitchFamily="18" charset="0"/>
                              </a:rPr>
                            </m:ctrlPr>
                          </m:sSubSupPr>
                          <m:e>
                            <m:r>
                              <a:rPr lang="en-AU" i="1">
                                <a:latin typeface="Cambria Math" panose="02040503050406030204" pitchFamily="18" charset="0"/>
                                <a:ea typeface="Cambria Math" panose="02040503050406030204" pitchFamily="18" charset="0"/>
                              </a:rPr>
                              <m:t>𝑊</m:t>
                            </m:r>
                          </m:e>
                          <m:sub>
                            <m:r>
                              <a:rPr lang="en-AU" b="1" i="1">
                                <a:latin typeface="Cambria Math" panose="02040503050406030204" pitchFamily="18" charset="0"/>
                                <a:ea typeface="Cambria Math" panose="02040503050406030204" pitchFamily="18" charset="0"/>
                              </a:rPr>
                              <m:t>𝒙</m:t>
                            </m:r>
                          </m:sub>
                          <m:sup>
                            <m:r>
                              <a:rPr lang="en-AU" i="1">
                                <a:latin typeface="Cambria Math" panose="02040503050406030204" pitchFamily="18" charset="0"/>
                                <a:ea typeface="Cambria Math" panose="02040503050406030204" pitchFamily="18" charset="0"/>
                              </a:rPr>
                              <m:t>𝑖</m:t>
                            </m:r>
                          </m:sup>
                        </m:sSubSup>
                        <m:r>
                          <a:rPr lang="en-AU" i="1">
                            <a:latin typeface="Cambria Math" panose="02040503050406030204" pitchFamily="18" charset="0"/>
                            <a:ea typeface="Cambria Math" panose="02040503050406030204" pitchFamily="18" charset="0"/>
                          </a:rPr>
                          <m:t>, </m:t>
                        </m:r>
                        <m:r>
                          <a:rPr lang="en-AU" i="1">
                            <a:latin typeface="Cambria Math" panose="02040503050406030204" pitchFamily="18" charset="0"/>
                            <a:ea typeface="Cambria Math" panose="02040503050406030204" pitchFamily="18" charset="0"/>
                          </a:rPr>
                          <m:t>𝑝</m:t>
                        </m:r>
                      </m:e>
                    </m:d>
                    <m:r>
                      <a:rPr lang="en-AU">
                        <a:latin typeface="Cambria Math" panose="02040503050406030204" pitchFamily="18" charset="0"/>
                        <a:ea typeface="Cambria Math" panose="02040503050406030204" pitchFamily="18" charset="0"/>
                      </a:rPr>
                      <m:t>,</m:t>
                    </m:r>
                  </m:oMath>
                </a14:m>
                <a:r>
                  <a:rPr lang="en-US" dirty="0"/>
                  <a:t> where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𝑙</m:t>
                        </m:r>
                      </m:e>
                      <m:sub>
                        <m:r>
                          <a:rPr lang="en-AU" i="1">
                            <a:latin typeface="Cambria Math" panose="02040503050406030204" pitchFamily="18" charset="0"/>
                          </a:rPr>
                          <m:t>𝑖</m:t>
                        </m:r>
                      </m:sub>
                    </m:sSub>
                  </m:oMath>
                </a14:m>
                <a:r>
                  <a:rPr lang="en-US" dirty="0"/>
                  <a:t> is greater than </a:t>
                </a:r>
                <a14:m>
                  <m:oMath xmlns:m="http://schemas.openxmlformats.org/officeDocument/2006/math">
                    <m:r>
                      <a:rPr lang="en-AU" i="1">
                        <a:latin typeface="Cambria Math" panose="02040503050406030204" pitchFamily="18" charset="0"/>
                        <a:ea typeface="Cambria Math" panose="02040503050406030204" pitchFamily="18" charset="0"/>
                      </a:rPr>
                      <m:t>𝑝</m:t>
                    </m:r>
                  </m:oMath>
                </a14:m>
                <a:r>
                  <a:rPr lang="en-US" dirty="0"/>
                  <a:t>-percentage of the gradient magnitudes in </a:t>
                </a:r>
                <a14:m>
                  <m:oMath xmlns:m="http://schemas.openxmlformats.org/officeDocument/2006/math">
                    <m:r>
                      <a:rPr lang="en-AU" i="1">
                        <a:latin typeface="Cambria Math" panose="02040503050406030204" pitchFamily="18" charset="0"/>
                        <a:ea typeface="Cambria Math" panose="02040503050406030204" pitchFamily="18" charset="0"/>
                      </a:rPr>
                      <m:t>𝜕</m:t>
                    </m:r>
                    <m:sSubSup>
                      <m:sSubSupPr>
                        <m:ctrlPr>
                          <a:rPr lang="en-AU" i="1">
                            <a:latin typeface="Cambria Math" panose="02040503050406030204" pitchFamily="18" charset="0"/>
                            <a:ea typeface="Cambria Math" panose="02040503050406030204" pitchFamily="18" charset="0"/>
                          </a:rPr>
                        </m:ctrlPr>
                      </m:sSubSupPr>
                      <m:e>
                        <m:r>
                          <a:rPr lang="en-AU" i="1">
                            <a:latin typeface="Cambria Math" panose="02040503050406030204" pitchFamily="18" charset="0"/>
                            <a:ea typeface="Cambria Math" panose="02040503050406030204" pitchFamily="18" charset="0"/>
                          </a:rPr>
                          <m:t>𝑊</m:t>
                        </m:r>
                      </m:e>
                      <m:sub>
                        <m:r>
                          <a:rPr lang="en-AU" b="1" i="1">
                            <a:latin typeface="Cambria Math" panose="02040503050406030204" pitchFamily="18" charset="0"/>
                            <a:ea typeface="Cambria Math" panose="02040503050406030204" pitchFamily="18" charset="0"/>
                          </a:rPr>
                          <m:t>𝒙</m:t>
                        </m:r>
                      </m:sub>
                      <m:sup>
                        <m:r>
                          <a:rPr lang="en-AU" i="1">
                            <a:latin typeface="Cambria Math" panose="02040503050406030204" pitchFamily="18" charset="0"/>
                            <a:ea typeface="Cambria Math" panose="02040503050406030204" pitchFamily="18" charset="0"/>
                          </a:rPr>
                          <m:t>𝑖</m:t>
                        </m:r>
                      </m:sup>
                    </m:sSubSup>
                  </m:oMath>
                </a14:m>
                <a:endParaRPr lang="en-US" dirty="0"/>
              </a:p>
            </p:txBody>
          </p:sp>
        </mc:Choice>
        <mc:Fallback xmlns="">
          <p:sp>
            <p:nvSpPr>
              <p:cNvPr id="7" name="Rectangle 6">
                <a:extLst>
                  <a:ext uri="{FF2B5EF4-FFF2-40B4-BE49-F238E27FC236}">
                    <a16:creationId xmlns:a16="http://schemas.microsoft.com/office/drawing/2014/main" id="{E6C244CC-1DF7-A95B-C23F-3557125345F5}"/>
                  </a:ext>
                </a:extLst>
              </p:cNvPr>
              <p:cNvSpPr>
                <a:spLocks noRot="1" noChangeAspect="1" noMove="1" noResize="1" noEditPoints="1" noAdjustHandles="1" noChangeArrowheads="1" noChangeShapeType="1" noTextEdit="1"/>
              </p:cNvSpPr>
              <p:nvPr/>
            </p:nvSpPr>
            <p:spPr>
              <a:xfrm>
                <a:off x="778932" y="1520321"/>
                <a:ext cx="10439401" cy="2075889"/>
              </a:xfrm>
              <a:prstGeom prst="rect">
                <a:avLst/>
              </a:prstGeom>
              <a:blipFill>
                <a:blip r:embed="rId2"/>
                <a:stretch>
                  <a:fillRect l="-486" t="-1212" r="-365"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7E009DD-EA88-0A26-7FE0-6BAF7418576E}"/>
                  </a:ext>
                </a:extLst>
              </p:cNvPr>
              <p:cNvSpPr txBox="1"/>
              <p:nvPr/>
            </p:nvSpPr>
            <p:spPr>
              <a:xfrm>
                <a:off x="2870200" y="3962186"/>
                <a:ext cx="5240867" cy="1117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d>
                            <m:dPr>
                              <m:ctrlPr>
                                <a:rPr lang="en-AU" b="0" i="1" smtClean="0">
                                  <a:latin typeface="Cambria Math" panose="02040503050406030204" pitchFamily="18" charset="0"/>
                                </a:rPr>
                              </m:ctrlPr>
                            </m:dPr>
                            <m:e>
                              <m:r>
                                <a:rPr lang="en-AU" i="1">
                                  <a:latin typeface="Cambria Math" panose="02040503050406030204" pitchFamily="18" charset="0"/>
                                </a:rPr>
                                <m:t>𝜕</m:t>
                              </m:r>
                              <m:sSubSup>
                                <m:sSubSupPr>
                                  <m:ctrlPr>
                                    <a:rPr lang="en-AU" b="0" i="1" smtClean="0">
                                      <a:latin typeface="Cambria Math" panose="02040503050406030204" pitchFamily="18" charset="0"/>
                                    </a:rPr>
                                  </m:ctrlPr>
                                </m:sSubSupPr>
                                <m:e>
                                  <m:acc>
                                    <m:accPr>
                                      <m:chr m:val="̂"/>
                                      <m:ctrlPr>
                                        <a:rPr lang="en-AU" b="0" i="1" smtClean="0">
                                          <a:latin typeface="Cambria Math" panose="02040503050406030204" pitchFamily="18" charset="0"/>
                                        </a:rPr>
                                      </m:ctrlPr>
                                    </m:accPr>
                                    <m:e>
                                      <m:r>
                                        <a:rPr lang="en-AU" i="1">
                                          <a:latin typeface="Cambria Math" panose="02040503050406030204" pitchFamily="18" charset="0"/>
                                        </a:rPr>
                                        <m:t>𝑊</m:t>
                                      </m:r>
                                    </m:e>
                                  </m:acc>
                                </m:e>
                                <m:sub>
                                  <m:r>
                                    <a:rPr lang="en-AU" b="1" i="1" smtClean="0">
                                      <a:latin typeface="Cambria Math" panose="02040503050406030204" pitchFamily="18" charset="0"/>
                                    </a:rPr>
                                    <m:t>𝒙</m:t>
                                  </m:r>
                                </m:sub>
                                <m:sup>
                                  <m:r>
                                    <a:rPr lang="en-AU" b="0" i="1" smtClean="0">
                                      <a:latin typeface="Cambria Math" panose="02040503050406030204" pitchFamily="18" charset="0"/>
                                    </a:rPr>
                                    <m:t>𝑖</m:t>
                                  </m:r>
                                </m:sup>
                              </m:sSubSup>
                            </m:e>
                          </m:d>
                        </m:e>
                        <m:sub>
                          <m:r>
                            <a:rPr lang="en-AU" b="0" i="1" smtClean="0">
                              <a:latin typeface="Cambria Math" panose="02040503050406030204" pitchFamily="18" charset="0"/>
                            </a:rPr>
                            <m:t>𝑗</m:t>
                          </m:r>
                        </m:sub>
                      </m:sSub>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eqArr>
                            <m:eqArrPr>
                              <m:ctrlPr>
                                <a:rPr lang="en-AU" b="0" i="1" smtClean="0">
                                  <a:latin typeface="Cambria Math" panose="02040503050406030204" pitchFamily="18" charset="0"/>
                                </a:rPr>
                              </m:ctrlPr>
                            </m:eqArrPr>
                            <m:e>
                              <m:r>
                                <a:rPr lang="en-AU" b="0" i="1" smtClean="0">
                                  <a:latin typeface="Cambria Math" panose="02040503050406030204" pitchFamily="18" charset="0"/>
                                </a:rPr>
                                <m:t>0,  </m:t>
                              </m:r>
                              <m:r>
                                <m:rPr>
                                  <m:sty m:val="p"/>
                                </m:rPr>
                                <a:rPr lang="en-AU" b="0" i="0" smtClean="0">
                                  <a:latin typeface="Cambria Math" panose="02040503050406030204" pitchFamily="18" charset="0"/>
                                </a:rPr>
                                <m:t>for</m:t>
                              </m:r>
                              <m:r>
                                <a:rPr lang="en-AU" b="0" i="1" smtClean="0">
                                  <a:latin typeface="Cambria Math" panose="02040503050406030204" pitchFamily="18" charset="0"/>
                                </a:rPr>
                                <m:t> |</m:t>
                              </m:r>
                              <m:sSub>
                                <m:sSubPr>
                                  <m:ctrlPr>
                                    <a:rPr lang="en-AU" i="1">
                                      <a:latin typeface="Cambria Math" panose="02040503050406030204" pitchFamily="18" charset="0"/>
                                    </a:rPr>
                                  </m:ctrlPr>
                                </m:sSubPr>
                                <m:e>
                                  <m:d>
                                    <m:dPr>
                                      <m:ctrlPr>
                                        <a:rPr lang="en-AU" i="1">
                                          <a:latin typeface="Cambria Math" panose="02040503050406030204" pitchFamily="18" charset="0"/>
                                        </a:rPr>
                                      </m:ctrlPr>
                                    </m:dPr>
                                    <m:e>
                                      <m:r>
                                        <a:rPr lang="en-AU" i="1">
                                          <a:latin typeface="Cambria Math" panose="02040503050406030204" pitchFamily="18" charset="0"/>
                                        </a:rPr>
                                        <m:t>𝜕</m:t>
                                      </m:r>
                                      <m:sSubSup>
                                        <m:sSubSupPr>
                                          <m:ctrlPr>
                                            <a:rPr lang="en-AU" i="1">
                                              <a:latin typeface="Cambria Math" panose="02040503050406030204" pitchFamily="18" charset="0"/>
                                            </a:rPr>
                                          </m:ctrlPr>
                                        </m:sSubSupPr>
                                        <m:e>
                                          <m:r>
                                            <a:rPr lang="en-AU" i="1">
                                              <a:latin typeface="Cambria Math" panose="02040503050406030204" pitchFamily="18" charset="0"/>
                                            </a:rPr>
                                            <m:t>𝑊</m:t>
                                          </m:r>
                                        </m:e>
                                        <m:sub>
                                          <m:r>
                                            <a:rPr lang="en-AU" b="1" i="1">
                                              <a:latin typeface="Cambria Math" panose="02040503050406030204" pitchFamily="18" charset="0"/>
                                            </a:rPr>
                                            <m:t>𝒙</m:t>
                                          </m:r>
                                        </m:sub>
                                        <m:sup>
                                          <m:r>
                                            <a:rPr lang="en-AU" i="1">
                                              <a:latin typeface="Cambria Math" panose="02040503050406030204" pitchFamily="18" charset="0"/>
                                            </a:rPr>
                                            <m:t>𝑖</m:t>
                                          </m:r>
                                        </m:sup>
                                      </m:sSubSup>
                                    </m:e>
                                  </m:d>
                                </m:e>
                                <m:sub>
                                  <m:r>
                                    <a:rPr lang="en-AU" i="1">
                                      <a:latin typeface="Cambria Math" panose="02040503050406030204" pitchFamily="18" charset="0"/>
                                    </a:rPr>
                                    <m:t>𝑗</m:t>
                                  </m:r>
                                </m:sub>
                              </m:sSub>
                              <m:r>
                                <a:rPr lang="en-AU" b="0" i="1" smtClean="0">
                                  <a:latin typeface="Cambria Math" panose="02040503050406030204" pitchFamily="18" charset="0"/>
                                </a:rPr>
                                <m:t>|&lt;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𝑙</m:t>
                                  </m:r>
                                </m:e>
                                <m:sub>
                                  <m:r>
                                    <a:rPr lang="en-AU" b="0" i="1" smtClean="0">
                                      <a:latin typeface="Cambria Math" panose="02040503050406030204" pitchFamily="18" charset="0"/>
                                    </a:rPr>
                                    <m:t>𝑖</m:t>
                                  </m:r>
                                </m:sub>
                              </m:sSub>
                            </m:e>
                            <m:e>
                              <m:r>
                                <a:rPr lang="en-AU" b="0" i="1" smtClean="0">
                                  <a:latin typeface="Cambria Math" panose="02040503050406030204" pitchFamily="18" charset="0"/>
                                </a:rPr>
                                <m:t>&amp;</m:t>
                              </m:r>
                              <m:sSub>
                                <m:sSubPr>
                                  <m:ctrlPr>
                                    <a:rPr lang="en-AU" b="0" i="1" smtClean="0">
                                      <a:latin typeface="Cambria Math" panose="02040503050406030204" pitchFamily="18" charset="0"/>
                                    </a:rPr>
                                  </m:ctrlPr>
                                </m:sSubPr>
                                <m:e>
                                  <m:d>
                                    <m:dPr>
                                      <m:ctrlPr>
                                        <a:rPr lang="en-AU" b="0" i="1" smtClean="0">
                                          <a:latin typeface="Cambria Math" panose="02040503050406030204" pitchFamily="18" charset="0"/>
                                        </a:rPr>
                                      </m:ctrlPr>
                                    </m:dPr>
                                    <m:e>
                                      <m:r>
                                        <a:rPr lang="en-AU" b="0" i="1" smtClean="0">
                                          <a:latin typeface="Cambria Math" panose="02040503050406030204" pitchFamily="18" charset="0"/>
                                        </a:rPr>
                                        <m: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𝑊</m:t>
                                          </m:r>
                                        </m:e>
                                        <m:sub>
                                          <m:r>
                                            <a:rPr lang="en-AU" b="1" i="1" smtClean="0">
                                              <a:latin typeface="Cambria Math" panose="02040503050406030204" pitchFamily="18" charset="0"/>
                                            </a:rPr>
                                            <m:t>𝒙</m:t>
                                          </m:r>
                                        </m:sub>
                                        <m:sup>
                                          <m:r>
                                            <a:rPr lang="en-AU" b="0" i="1" smtClean="0">
                                              <a:latin typeface="Cambria Math" panose="02040503050406030204" pitchFamily="18" charset="0"/>
                                            </a:rPr>
                                            <m:t>𝑖</m:t>
                                          </m:r>
                                        </m:sup>
                                      </m:sSubSup>
                                    </m:e>
                                  </m:d>
                                </m:e>
                                <m:sub>
                                  <m:r>
                                    <a:rPr lang="en-AU" b="0" i="1" smtClean="0">
                                      <a:latin typeface="Cambria Math" panose="02040503050406030204" pitchFamily="18" charset="0"/>
                                    </a:rPr>
                                    <m:t>𝑗</m:t>
                                  </m:r>
                                </m:sub>
                              </m:sSub>
                              <m:r>
                                <a:rPr lang="en-AU" b="0" i="1" smtClean="0">
                                  <a:latin typeface="Cambria Math" panose="02040503050406030204" pitchFamily="18" charset="0"/>
                                </a:rPr>
                                <m:t>,</m:t>
                              </m:r>
                              <m:r>
                                <m:rPr>
                                  <m:sty m:val="p"/>
                                </m:rPr>
                                <a:rPr lang="en-AU">
                                  <a:latin typeface="Cambria Math" panose="02040503050406030204" pitchFamily="18" charset="0"/>
                                </a:rPr>
                                <m:t>for</m:t>
                              </m:r>
                              <m:r>
                                <a:rPr lang="en-AU" i="1">
                                  <a:latin typeface="Cambria Math" panose="02040503050406030204" pitchFamily="18" charset="0"/>
                                </a:rPr>
                                <m:t> </m:t>
                              </m:r>
                              <m:d>
                                <m:dPr>
                                  <m:begChr m:val="|"/>
                                  <m:endChr m:val="|"/>
                                  <m:ctrlPr>
                                    <a:rPr lang="en-AU" i="1">
                                      <a:latin typeface="Cambria Math" panose="02040503050406030204" pitchFamily="18" charset="0"/>
                                    </a:rPr>
                                  </m:ctrlPr>
                                </m:dPr>
                                <m:e>
                                  <m:sSub>
                                    <m:sSubPr>
                                      <m:ctrlPr>
                                        <a:rPr lang="en-AU" i="1">
                                          <a:latin typeface="Cambria Math" panose="02040503050406030204" pitchFamily="18" charset="0"/>
                                        </a:rPr>
                                      </m:ctrlPr>
                                    </m:sSubPr>
                                    <m:e>
                                      <m:d>
                                        <m:dPr>
                                          <m:ctrlPr>
                                            <a:rPr lang="en-AU" i="1">
                                              <a:latin typeface="Cambria Math" panose="02040503050406030204" pitchFamily="18" charset="0"/>
                                            </a:rPr>
                                          </m:ctrlPr>
                                        </m:dPr>
                                        <m:e>
                                          <m:r>
                                            <a:rPr lang="en-AU" i="1">
                                              <a:latin typeface="Cambria Math" panose="02040503050406030204" pitchFamily="18" charset="0"/>
                                            </a:rPr>
                                            <m:t>𝜕</m:t>
                                          </m:r>
                                          <m:sSubSup>
                                            <m:sSubSupPr>
                                              <m:ctrlPr>
                                                <a:rPr lang="en-AU" i="1">
                                                  <a:latin typeface="Cambria Math" panose="02040503050406030204" pitchFamily="18" charset="0"/>
                                                </a:rPr>
                                              </m:ctrlPr>
                                            </m:sSubSupPr>
                                            <m:e>
                                              <m:r>
                                                <a:rPr lang="en-AU" i="1">
                                                  <a:latin typeface="Cambria Math" panose="02040503050406030204" pitchFamily="18" charset="0"/>
                                                </a:rPr>
                                                <m:t>𝑊</m:t>
                                              </m:r>
                                            </m:e>
                                            <m:sub>
                                              <m:r>
                                                <a:rPr lang="en-AU" b="1" i="1">
                                                  <a:latin typeface="Cambria Math" panose="02040503050406030204" pitchFamily="18" charset="0"/>
                                                </a:rPr>
                                                <m:t>𝒙</m:t>
                                              </m:r>
                                            </m:sub>
                                            <m:sup>
                                              <m:r>
                                                <a:rPr lang="en-AU" i="1">
                                                  <a:latin typeface="Cambria Math" panose="02040503050406030204" pitchFamily="18" charset="0"/>
                                                </a:rPr>
                                                <m:t>𝑖</m:t>
                                              </m:r>
                                            </m:sup>
                                          </m:sSubSup>
                                        </m:e>
                                      </m:d>
                                    </m:e>
                                    <m:sub>
                                      <m:r>
                                        <a:rPr lang="en-AU" i="1">
                                          <a:latin typeface="Cambria Math" panose="02040503050406030204" pitchFamily="18" charset="0"/>
                                        </a:rPr>
                                        <m:t>𝑗</m:t>
                                      </m:r>
                                    </m:sub>
                                  </m:sSub>
                                </m:e>
                              </m:d>
                              <m:r>
                                <a:rPr lang="en-AU" b="0" i="1" smtClean="0">
                                  <a:latin typeface="Cambria Math" panose="02040503050406030204" pitchFamily="18" charset="0"/>
                                </a:rPr>
                                <m:t>&gt;</m:t>
                              </m:r>
                              <m:sSub>
                                <m:sSubPr>
                                  <m:ctrlPr>
                                    <a:rPr lang="en-AU" i="1">
                                      <a:latin typeface="Cambria Math" panose="02040503050406030204" pitchFamily="18" charset="0"/>
                                    </a:rPr>
                                  </m:ctrlPr>
                                </m:sSubPr>
                                <m:e>
                                  <m:r>
                                    <a:rPr lang="en-AU" i="1">
                                      <a:latin typeface="Cambria Math" panose="02040503050406030204" pitchFamily="18" charset="0"/>
                                    </a:rPr>
                                    <m:t>𝑙</m:t>
                                  </m:r>
                                </m:e>
                                <m:sub>
                                  <m:r>
                                    <a:rPr lang="en-AU" i="1">
                                      <a:latin typeface="Cambria Math" panose="02040503050406030204" pitchFamily="18" charset="0"/>
                                    </a:rPr>
                                    <m:t>𝑖</m:t>
                                  </m:r>
                                </m:sub>
                              </m:sSub>
                            </m:e>
                          </m:eqArr>
                        </m:e>
                      </m:d>
                    </m:oMath>
                  </m:oMathPara>
                </a14:m>
                <a:endParaRPr lang="en-US" dirty="0"/>
              </a:p>
            </p:txBody>
          </p:sp>
        </mc:Choice>
        <mc:Fallback xmlns="">
          <p:sp>
            <p:nvSpPr>
              <p:cNvPr id="8" name="TextBox 7">
                <a:extLst>
                  <a:ext uri="{FF2B5EF4-FFF2-40B4-BE49-F238E27FC236}">
                    <a16:creationId xmlns:a16="http://schemas.microsoft.com/office/drawing/2014/main" id="{47E009DD-EA88-0A26-7FE0-6BAF7418576E}"/>
                  </a:ext>
                </a:extLst>
              </p:cNvPr>
              <p:cNvSpPr txBox="1">
                <a:spLocks noRot="1" noChangeAspect="1" noMove="1" noResize="1" noEditPoints="1" noAdjustHandles="1" noChangeArrowheads="1" noChangeShapeType="1" noTextEdit="1"/>
              </p:cNvSpPr>
              <p:nvPr/>
            </p:nvSpPr>
            <p:spPr>
              <a:xfrm>
                <a:off x="2870200" y="3962186"/>
                <a:ext cx="5240867" cy="1117998"/>
              </a:xfrm>
              <a:prstGeom prst="rect">
                <a:avLst/>
              </a:prstGeom>
              <a:blipFill>
                <a:blip r:embed="rId3"/>
                <a:stretch>
                  <a:fillRect l="-3148" t="-212500" b="-301136"/>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4E837FD7-2B4B-3998-369B-513F35D9A80D}"/>
              </a:ext>
            </a:extLst>
          </p:cNvPr>
          <p:cNvSpPr/>
          <p:nvPr/>
        </p:nvSpPr>
        <p:spPr>
          <a:xfrm>
            <a:off x="778932" y="5300793"/>
            <a:ext cx="10981268" cy="646331"/>
          </a:xfrm>
          <a:prstGeom prst="rect">
            <a:avLst/>
          </a:prstGeom>
        </p:spPr>
        <p:txBody>
          <a:bodyPr wrap="square">
            <a:spAutoFit/>
          </a:bodyPr>
          <a:lstStyle/>
          <a:p>
            <a:r>
              <a:rPr lang="en-AU" dirty="0">
                <a:latin typeface="Calibri" panose="020F0502020204030204" pitchFamily="34" charset="0"/>
                <a:cs typeface="Calibri" panose="020F0502020204030204" pitchFamily="34" charset="0"/>
              </a:rPr>
              <a:t>Pruning part of the gradients can be viewed as signals with incomplete sampling, which means the attacker can still recover the source images with a reasonable accuracy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280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FC1C3E-2728-FB73-B0E7-09FA51E87671}"/>
              </a:ext>
            </a:extLst>
          </p:cNvPr>
          <p:cNvSpPr>
            <a:spLocks noGrp="1"/>
          </p:cNvSpPr>
          <p:nvPr>
            <p:ph type="sldNum" sz="quarter" idx="12"/>
          </p:nvPr>
        </p:nvSpPr>
        <p:spPr/>
        <p:txBody>
          <a:bodyPr/>
          <a:lstStyle/>
          <a:p>
            <a:r>
              <a:rPr lang="en-US" dirty="0"/>
              <a:t>7</a:t>
            </a:r>
          </a:p>
        </p:txBody>
      </p:sp>
      <p:sp>
        <p:nvSpPr>
          <p:cNvPr id="4" name="Title 9">
            <a:extLst>
              <a:ext uri="{FF2B5EF4-FFF2-40B4-BE49-F238E27FC236}">
                <a16:creationId xmlns:a16="http://schemas.microsoft.com/office/drawing/2014/main" id="{A833CAA1-DA47-07E1-763C-4D933613039F}"/>
              </a:ext>
            </a:extLst>
          </p:cNvPr>
          <p:cNvSpPr txBox="1">
            <a:spLocks/>
          </p:cNvSpPr>
          <p:nvPr/>
        </p:nvSpPr>
        <p:spPr>
          <a:xfrm>
            <a:off x="1681163" y="179171"/>
            <a:ext cx="10400770" cy="490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AU" dirty="0"/>
              <a:t>Dynamic System - Layer-wise Pruning and Sequential Update</a:t>
            </a:r>
            <a:endParaRPr lang="en-US" dirty="0">
              <a:cs typeface="Arial" panose="020B0604020202020204" pitchFamily="34" charset="0"/>
            </a:endParaRPr>
          </a:p>
        </p:txBody>
      </p:sp>
      <p:sp>
        <p:nvSpPr>
          <p:cNvPr id="5" name="TextBox 4">
            <a:extLst>
              <a:ext uri="{FF2B5EF4-FFF2-40B4-BE49-F238E27FC236}">
                <a16:creationId xmlns:a16="http://schemas.microsoft.com/office/drawing/2014/main" id="{0BB9FFC2-4AA7-D0FB-7662-CF77FC279788}"/>
              </a:ext>
            </a:extLst>
          </p:cNvPr>
          <p:cNvSpPr txBox="1"/>
          <p:nvPr/>
        </p:nvSpPr>
        <p:spPr>
          <a:xfrm>
            <a:off x="406400" y="1024467"/>
            <a:ext cx="3725333" cy="369332"/>
          </a:xfrm>
          <a:prstGeom prst="rect">
            <a:avLst/>
          </a:prstGeom>
          <a:noFill/>
        </p:spPr>
        <p:txBody>
          <a:bodyPr wrap="square" rtlCol="0">
            <a:spAutoFit/>
          </a:bodyPr>
          <a:lstStyle/>
          <a:p>
            <a:r>
              <a:rPr lang="en-US" b="1" u="sng" dirty="0"/>
              <a:t>Layer-wise Pruning (local user)</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2DD5B3F-FF89-474F-E941-6CF483CFB40A}"/>
                  </a:ext>
                </a:extLst>
              </p:cNvPr>
              <p:cNvSpPr/>
              <p:nvPr/>
            </p:nvSpPr>
            <p:spPr>
              <a:xfrm>
                <a:off x="406400" y="1655002"/>
                <a:ext cx="11074400" cy="4704942"/>
              </a:xfrm>
              <a:prstGeom prst="rect">
                <a:avLst/>
              </a:prstGeom>
            </p:spPr>
            <p:txBody>
              <a:bodyPr wrap="square">
                <a:spAutoFit/>
              </a:bodyPr>
              <a:lstStyle/>
              <a:p>
                <a:r>
                  <a:rPr lang="en-AU" dirty="0">
                    <a:latin typeface="Calibri" panose="020F0502020204030204" pitchFamily="34" charset="0"/>
                    <a:cs typeface="Calibri" panose="020F0502020204030204" pitchFamily="34" charset="0"/>
                  </a:rPr>
                  <a:t>We propose to zero out entire layers of gradients, selected by comparing each layer’s averaged gradient magnitudes across the network. </a:t>
                </a:r>
              </a:p>
              <a:p>
                <a:endParaRPr lang="en-AU" dirty="0">
                  <a:latin typeface="Arial" panose="020B0604020202020204" pitchFamily="34" charset="0"/>
                </a:endParaRPr>
              </a:p>
              <a:p>
                <a:r>
                  <a:rPr lang="en-AU" dirty="0"/>
                  <a:t>Define </a:t>
                </a:r>
                <a14:m>
                  <m:oMath xmlns:m="http://schemas.openxmlformats.org/officeDocument/2006/math">
                    <m:r>
                      <a:rPr lang="en-AU" b="0" i="1" smtClean="0">
                        <a:latin typeface="Cambria Math" panose="02040503050406030204" pitchFamily="18" charset="0"/>
                      </a:rPr>
                      <m:t>𝑁</m:t>
                    </m:r>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𝑛</m:t>
                        </m:r>
                      </m:e>
                      <m:sub>
                        <m:r>
                          <a:rPr lang="en-AU" b="0" i="1" smtClean="0">
                            <a:latin typeface="Cambria Math" panose="02040503050406030204" pitchFamily="18" charset="0"/>
                          </a:rPr>
                          <m:t>1</m:t>
                        </m:r>
                      </m:sub>
                    </m:sSub>
                    <m:r>
                      <a:rPr lang="en-AU" b="0" i="1" smtClean="0">
                        <a:latin typeface="Cambria Math" panose="02040503050406030204" pitchFamily="18" charset="0"/>
                      </a:rPr>
                      <m:t>, </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𝑛</m:t>
                        </m:r>
                      </m:e>
                      <m:sub>
                        <m:r>
                          <a:rPr lang="en-AU" b="0" i="1" smtClean="0">
                            <a:latin typeface="Cambria Math" panose="02040503050406030204" pitchFamily="18" charset="0"/>
                          </a:rPr>
                          <m:t>2</m:t>
                        </m:r>
                      </m:sub>
                    </m:sSub>
                    <m:r>
                      <a:rPr lang="en-AU" b="0" i="1" smtClean="0">
                        <a:latin typeface="Cambria Math" panose="02040503050406030204" pitchFamily="18" charset="0"/>
                      </a:rPr>
                      <m:t>, …, </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𝑛</m:t>
                        </m:r>
                      </m:e>
                      <m:sub>
                        <m:r>
                          <a:rPr lang="en-AU" b="0" i="1" smtClean="0">
                            <a:latin typeface="Cambria Math" panose="02040503050406030204" pitchFamily="18" charset="0"/>
                          </a:rPr>
                          <m:t>𝐿</m:t>
                        </m:r>
                      </m:sub>
                    </m:sSub>
                    <m:r>
                      <a:rPr lang="en-AU" b="0" i="1" smtClean="0">
                        <a:latin typeface="Cambria Math" panose="02040503050406030204" pitchFamily="18" charset="0"/>
                      </a:rPr>
                      <m:t>}</m:t>
                    </m:r>
                  </m:oMath>
                </a14:m>
                <a:r>
                  <a:rPr lang="en-AU" dirty="0"/>
                  <a:t> as the number of elements of each valid layer (convolutional layers and fully connected layers). The averaged gradient magnitudes</a:t>
                </a:r>
                <a:r>
                  <a:rPr lang="zh-CN" altLang="en-US" dirty="0"/>
                  <a:t> </a:t>
                </a:r>
                <a14:m>
                  <m:oMath xmlns:m="http://schemas.openxmlformats.org/officeDocument/2006/math">
                    <m:sSub>
                      <m:sSubPr>
                        <m:ctrlPr>
                          <a:rPr lang="en-AU" i="1">
                            <a:latin typeface="Cambria Math" panose="02040503050406030204" pitchFamily="18" charset="0"/>
                          </a:rPr>
                        </m:ctrlPr>
                      </m:sSubPr>
                      <m:e>
                        <m:r>
                          <a:rPr lang="en-AU" b="1" i="1">
                            <a:latin typeface="Cambria Math" panose="02040503050406030204" pitchFamily="18" charset="0"/>
                          </a:rPr>
                          <m:t>𝒈</m:t>
                        </m:r>
                        <m:r>
                          <a:rPr lang="en-US" altLang="zh-CN" b="0" i="1" smtClean="0">
                            <a:latin typeface="Cambria Math" panose="02040503050406030204" pitchFamily="18" charset="0"/>
                          </a:rPr>
                          <m:t>=</m:t>
                        </m:r>
                        <m:r>
                          <a:rPr lang="en-AU" altLang="zh-CN" b="0" i="1" smtClean="0">
                            <a:latin typeface="Cambria Math" panose="02040503050406030204" pitchFamily="18" charset="0"/>
                          </a:rPr>
                          <m:t>[</m:t>
                        </m:r>
                        <m:r>
                          <a:rPr lang="en-AU" i="1">
                            <a:latin typeface="Cambria Math" panose="02040503050406030204" pitchFamily="18" charset="0"/>
                          </a:rPr>
                          <m:t>𝑔</m:t>
                        </m:r>
                      </m:e>
                      <m:sub>
                        <m:r>
                          <a:rPr lang="en-US" altLang="zh-CN" b="0" i="1" smtClean="0">
                            <a:latin typeface="Cambria Math" panose="02040503050406030204" pitchFamily="18" charset="0"/>
                          </a:rPr>
                          <m:t>1</m:t>
                        </m:r>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i="1">
                            <a:latin typeface="Cambria Math" panose="02040503050406030204" pitchFamily="18" charset="0"/>
                          </a:rPr>
                          <m:t>𝑔</m:t>
                        </m:r>
                      </m:e>
                      <m:sub>
                        <m:r>
                          <a:rPr lang="en-AU" b="0" i="1" smtClean="0">
                            <a:latin typeface="Cambria Math" panose="02040503050406030204" pitchFamily="18" charset="0"/>
                          </a:rPr>
                          <m:t>2</m:t>
                        </m:r>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𝑔</m:t>
                        </m:r>
                      </m:e>
                      <m:sub>
                        <m:r>
                          <a:rPr lang="en-AU" b="0" i="1" smtClean="0">
                            <a:latin typeface="Cambria Math" panose="02040503050406030204" pitchFamily="18" charset="0"/>
                          </a:rPr>
                          <m:t>𝐿</m:t>
                        </m:r>
                      </m:sub>
                    </m:sSub>
                    <m:r>
                      <a:rPr lang="en-AU" b="0" i="1" smtClean="0">
                        <a:latin typeface="Cambria Math" panose="02040503050406030204" pitchFamily="18" charset="0"/>
                      </a:rPr>
                      <m:t>]</m:t>
                    </m:r>
                  </m:oMath>
                </a14:m>
                <a:r>
                  <a:rPr lang="en-AU" dirty="0"/>
                  <a:t> of each valid layer,</a:t>
                </a:r>
                <a14:m>
                  <m:oMath xmlns:m="http://schemas.openxmlformats.org/officeDocument/2006/math">
                    <m:r>
                      <a:rPr lang="en-AU" i="1">
                        <a:latin typeface="Cambria Math" panose="02040503050406030204" pitchFamily="18" charset="0"/>
                      </a:rPr>
                      <m:t>𝜕</m:t>
                    </m:r>
                    <m:sSub>
                      <m:sSubPr>
                        <m:ctrlPr>
                          <a:rPr lang="en-AU" b="0" i="1" smtClean="0">
                            <a:latin typeface="Cambria Math" panose="02040503050406030204" pitchFamily="18" charset="0"/>
                          </a:rPr>
                        </m:ctrlPr>
                      </m:sSubPr>
                      <m:e>
                        <m:r>
                          <a:rPr lang="en-AU" i="1" smtClean="0">
                            <a:latin typeface="Cambria Math" panose="02040503050406030204" pitchFamily="18" charset="0"/>
                          </a:rPr>
                          <m:t>𝐷</m:t>
                        </m:r>
                      </m:e>
                      <m:sub>
                        <m:r>
                          <a:rPr lang="en-AU" b="1" i="1" smtClean="0">
                            <a:latin typeface="Cambria Math" panose="02040503050406030204" pitchFamily="18" charset="0"/>
                          </a:rPr>
                          <m:t>𝒙</m:t>
                        </m:r>
                      </m:sub>
                    </m:sSub>
                    <m:r>
                      <a:rPr lang="en-AU" b="0" i="1" smtClean="0">
                        <a:latin typeface="Cambria Math" panose="02040503050406030204" pitchFamily="18" charset="0"/>
                      </a:rPr>
                      <m:t>=[</m:t>
                    </m:r>
                    <m:r>
                      <a:rPr lang="en-AU" i="1">
                        <a:latin typeface="Cambria Math" panose="02040503050406030204" pitchFamily="18" charset="0"/>
                      </a:rPr>
                      <m:t>𝜕</m:t>
                    </m:r>
                    <m:sSubSup>
                      <m:sSubSupPr>
                        <m:ctrlPr>
                          <a:rPr lang="en-AU" i="1">
                            <a:latin typeface="Cambria Math" panose="02040503050406030204" pitchFamily="18" charset="0"/>
                          </a:rPr>
                        </m:ctrlPr>
                      </m:sSubSupPr>
                      <m:e>
                        <m:r>
                          <a:rPr lang="en-AU" i="1">
                            <a:latin typeface="Cambria Math" panose="02040503050406030204" pitchFamily="18" charset="0"/>
                          </a:rPr>
                          <m:t>𝐷</m:t>
                        </m:r>
                      </m:e>
                      <m:sub>
                        <m:r>
                          <a:rPr lang="en-AU" b="1" i="1">
                            <a:latin typeface="Cambria Math" panose="02040503050406030204" pitchFamily="18" charset="0"/>
                          </a:rPr>
                          <m:t>𝒙</m:t>
                        </m:r>
                      </m:sub>
                      <m:sup>
                        <m:r>
                          <a:rPr lang="en-AU" b="0" i="1" smtClean="0">
                            <a:latin typeface="Cambria Math" panose="02040503050406030204" pitchFamily="18" charset="0"/>
                          </a:rPr>
                          <m:t>1</m:t>
                        </m:r>
                      </m:sup>
                    </m:sSubSup>
                    <m:r>
                      <a:rPr lang="en-AU" b="0" i="1" smtClean="0">
                        <a:latin typeface="Cambria Math" panose="02040503050406030204" pitchFamily="18" charset="0"/>
                      </a:rPr>
                      <m:t>,</m:t>
                    </m:r>
                    <m:r>
                      <a:rPr lang="en-AU" i="1">
                        <a:latin typeface="Cambria Math" panose="02040503050406030204" pitchFamily="18" charset="0"/>
                      </a:rPr>
                      <m:t>𝜕</m:t>
                    </m:r>
                    <m:sSubSup>
                      <m:sSubSupPr>
                        <m:ctrlPr>
                          <a:rPr lang="en-AU" i="1">
                            <a:latin typeface="Cambria Math" panose="02040503050406030204" pitchFamily="18" charset="0"/>
                          </a:rPr>
                        </m:ctrlPr>
                      </m:sSubSupPr>
                      <m:e>
                        <m:r>
                          <a:rPr lang="en-AU" i="1">
                            <a:latin typeface="Cambria Math" panose="02040503050406030204" pitchFamily="18" charset="0"/>
                          </a:rPr>
                          <m:t>𝐷</m:t>
                        </m:r>
                      </m:e>
                      <m:sub>
                        <m:r>
                          <a:rPr lang="en-AU" b="1" i="1">
                            <a:latin typeface="Cambria Math" panose="02040503050406030204" pitchFamily="18" charset="0"/>
                          </a:rPr>
                          <m:t>𝒙</m:t>
                        </m:r>
                      </m:sub>
                      <m:sup>
                        <m:r>
                          <a:rPr lang="en-AU" b="0" i="1" smtClean="0">
                            <a:latin typeface="Cambria Math" panose="02040503050406030204" pitchFamily="18" charset="0"/>
                          </a:rPr>
                          <m:t>2</m:t>
                        </m:r>
                      </m:sup>
                    </m:sSubSup>
                    <m:r>
                      <a:rPr lang="en-AU" b="0" i="1" smtClean="0">
                        <a:latin typeface="Cambria Math" panose="02040503050406030204" pitchFamily="18" charset="0"/>
                      </a:rPr>
                      <m:t>…,</m:t>
                    </m:r>
                    <m:r>
                      <a:rPr lang="en-AU" i="1">
                        <a:latin typeface="Cambria Math" panose="02040503050406030204" pitchFamily="18" charset="0"/>
                      </a:rPr>
                      <m:t>𝜕</m:t>
                    </m:r>
                    <m:sSubSup>
                      <m:sSubSupPr>
                        <m:ctrlPr>
                          <a:rPr lang="en-AU" i="1">
                            <a:latin typeface="Cambria Math" panose="02040503050406030204" pitchFamily="18" charset="0"/>
                          </a:rPr>
                        </m:ctrlPr>
                      </m:sSubSupPr>
                      <m:e>
                        <m:r>
                          <a:rPr lang="en-AU" i="1">
                            <a:latin typeface="Cambria Math" panose="02040503050406030204" pitchFamily="18" charset="0"/>
                          </a:rPr>
                          <m:t>𝐷</m:t>
                        </m:r>
                      </m:e>
                      <m:sub>
                        <m:r>
                          <a:rPr lang="en-AU" b="1" i="1">
                            <a:latin typeface="Cambria Math" panose="02040503050406030204" pitchFamily="18" charset="0"/>
                          </a:rPr>
                          <m:t>𝒙</m:t>
                        </m:r>
                      </m:sub>
                      <m:sup>
                        <m:r>
                          <a:rPr lang="en-AU" b="0" i="1" smtClean="0">
                            <a:latin typeface="Cambria Math" panose="02040503050406030204" pitchFamily="18" charset="0"/>
                          </a:rPr>
                          <m:t>𝐿</m:t>
                        </m:r>
                      </m:sup>
                    </m:sSubSup>
                    <m:r>
                      <a:rPr lang="en-AU" b="0" i="1" smtClean="0">
                        <a:latin typeface="Cambria Math" panose="02040503050406030204" pitchFamily="18" charset="0"/>
                      </a:rPr>
                      <m:t>]</m:t>
                    </m:r>
                  </m:oMath>
                </a14:m>
                <a:r>
                  <a:rPr lang="en-AU" dirty="0"/>
                  <a:t>, is found by </a:t>
                </a:r>
              </a:p>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𝑔</m:t>
                          </m:r>
                        </m:e>
                        <m:sub>
                          <m:r>
                            <a:rPr lang="en-AU" b="0" i="1" smtClean="0">
                              <a:latin typeface="Cambria Math" panose="02040503050406030204" pitchFamily="18" charset="0"/>
                            </a:rPr>
                            <m:t>𝑖</m:t>
                          </m:r>
                        </m:sub>
                      </m:sSub>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sSub>
                            <m:sSubPr>
                              <m:ctrlPr>
                                <a:rPr lang="en-AU" b="0" i="1" smtClean="0">
                                  <a:latin typeface="Cambria Math" panose="02040503050406030204" pitchFamily="18" charset="0"/>
                                </a:rPr>
                              </m:ctrlPr>
                            </m:sSubPr>
                            <m:e>
                              <m:r>
                                <a:rPr lang="en-AU" b="0" i="1" smtClean="0">
                                  <a:latin typeface="Cambria Math" panose="02040503050406030204" pitchFamily="18" charset="0"/>
                                </a:rPr>
                                <m:t>𝑛</m:t>
                              </m:r>
                            </m:e>
                            <m:sub>
                              <m:r>
                                <a:rPr lang="en-AU" b="0" i="1" smtClean="0">
                                  <a:latin typeface="Cambria Math" panose="02040503050406030204" pitchFamily="18" charset="0"/>
                                </a:rPr>
                                <m:t>𝑖</m:t>
                              </m:r>
                            </m:sub>
                          </m:sSub>
                        </m:den>
                      </m:f>
                      <m:sSub>
                        <m:sSubPr>
                          <m:ctrlPr>
                            <a:rPr lang="en-AU" b="0" i="1" smtClean="0">
                              <a:latin typeface="Cambria Math" panose="02040503050406030204" pitchFamily="18" charset="0"/>
                            </a:rPr>
                          </m:ctrlPr>
                        </m:sSubPr>
                        <m:e>
                          <m:r>
                            <a:rPr lang="en-AU" b="0" i="1" smtClean="0">
                              <a:latin typeface="Cambria Math" panose="02040503050406030204" pitchFamily="18" charset="0"/>
                            </a:rPr>
                            <m:t>||</m:t>
                          </m:r>
                          <m:r>
                            <a:rPr lang="en-AU" b="0" i="1" smtClean="0">
                              <a:latin typeface="Cambria Math" panose="02040503050406030204" pitchFamily="18" charset="0"/>
                            </a:rPr>
                            <m: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𝐷</m:t>
                              </m:r>
                            </m:e>
                            <m:sub>
                              <m:r>
                                <a:rPr lang="en-AU" b="1" i="1" smtClean="0">
                                  <a:latin typeface="Cambria Math" panose="02040503050406030204" pitchFamily="18" charset="0"/>
                                </a:rPr>
                                <m:t>𝒙</m:t>
                              </m:r>
                            </m:sub>
                            <m:sup>
                              <m:r>
                                <a:rPr lang="en-AU" b="0" i="1" smtClean="0">
                                  <a:latin typeface="Cambria Math" panose="02040503050406030204" pitchFamily="18" charset="0"/>
                                </a:rPr>
                                <m:t>𝑖</m:t>
                              </m:r>
                            </m:sup>
                          </m:sSubSup>
                          <m:r>
                            <a:rPr lang="en-AU" b="0" i="1" smtClean="0">
                              <a:latin typeface="Cambria Math" panose="02040503050406030204" pitchFamily="18" charset="0"/>
                            </a:rPr>
                            <m:t>||</m:t>
                          </m:r>
                        </m:e>
                        <m:sub>
                          <m:r>
                            <a:rPr lang="en-AU" b="0" i="1" smtClean="0">
                              <a:latin typeface="Cambria Math" panose="02040503050406030204" pitchFamily="18" charset="0"/>
                            </a:rPr>
                            <m:t>1</m:t>
                          </m:r>
                        </m:sub>
                      </m:sSub>
                    </m:oMath>
                  </m:oMathPara>
                </a14:m>
                <a:endParaRPr lang="en-AU" dirty="0"/>
              </a:p>
              <a:p>
                <a:endParaRPr lang="en-US" dirty="0"/>
              </a:p>
              <a:p>
                <a:r>
                  <a:rPr lang="en-US" dirty="0"/>
                  <a:t>In this paper, we assume that the layers with the smallest magnitudes are pruned. </a:t>
                </a:r>
              </a:p>
              <a:p>
                <a:pPr algn="ctr"/>
                <a14:m>
                  <m:oMath xmlns:m="http://schemas.openxmlformats.org/officeDocument/2006/math">
                    <m:sSubSup>
                      <m:sSubSupPr>
                        <m:ctrlPr>
                          <a:rPr lang="en-AU" altLang="zh-CN" b="0" i="1" smtClean="0">
                            <a:latin typeface="Cambria Math" panose="02040503050406030204" pitchFamily="18" charset="0"/>
                          </a:rPr>
                        </m:ctrlPr>
                      </m:sSubSupPr>
                      <m:e>
                        <m:sSup>
                          <m:sSupPr>
                            <m:ctrlPr>
                              <a:rPr lang="en-AU" b="1" i="1" smtClean="0">
                                <a:latin typeface="Cambria Math" panose="02040503050406030204" pitchFamily="18" charset="0"/>
                              </a:rPr>
                            </m:ctrlPr>
                          </m:sSupPr>
                          <m:e>
                            <m:r>
                              <a:rPr lang="en-AU" b="1" i="1">
                                <a:latin typeface="Cambria Math" panose="02040503050406030204" pitchFamily="18" charset="0"/>
                              </a:rPr>
                              <m:t>𝒈</m:t>
                            </m:r>
                          </m:e>
                          <m:sup>
                            <m:r>
                              <m:rPr>
                                <m:sty m:val="p"/>
                              </m:rPr>
                              <a:rPr lang="en-AU" b="0" i="0" smtClean="0">
                                <a:latin typeface="Cambria Math" panose="02040503050406030204" pitchFamily="18" charset="0"/>
                              </a:rPr>
                              <m:t>sort</m:t>
                            </m:r>
                          </m:sup>
                        </m:sSup>
                        <m:r>
                          <a:rPr lang="en-US" altLang="zh-CN" i="1">
                            <a:latin typeface="Cambria Math" panose="02040503050406030204" pitchFamily="18" charset="0"/>
                          </a:rPr>
                          <m:t>=</m:t>
                        </m:r>
                        <m:r>
                          <a:rPr lang="en-AU" altLang="zh-CN" i="1">
                            <a:latin typeface="Cambria Math" panose="02040503050406030204" pitchFamily="18" charset="0"/>
                          </a:rPr>
                          <m:t>[</m:t>
                        </m:r>
                        <m:r>
                          <a:rPr lang="en-AU" i="1">
                            <a:latin typeface="Cambria Math" panose="02040503050406030204" pitchFamily="18" charset="0"/>
                          </a:rPr>
                          <m:t>𝑔</m:t>
                        </m:r>
                      </m:e>
                      <m:sub>
                        <m:r>
                          <a:rPr lang="en-US" altLang="zh-CN" i="1">
                            <a:latin typeface="Cambria Math" panose="02040503050406030204" pitchFamily="18" charset="0"/>
                          </a:rPr>
                          <m:t>1</m:t>
                        </m:r>
                      </m:sub>
                      <m:sup>
                        <m:r>
                          <m:rPr>
                            <m:sty m:val="p"/>
                          </m:rPr>
                          <a:rPr lang="en-AU" altLang="zh-CN" b="0" i="0" smtClean="0">
                            <a:latin typeface="Cambria Math" panose="02040503050406030204" pitchFamily="18" charset="0"/>
                          </a:rPr>
                          <m:t>sort</m:t>
                        </m:r>
                      </m:sup>
                    </m:sSubSup>
                    <m:r>
                      <a:rPr lang="en-AU" i="1">
                        <a:latin typeface="Cambria Math" panose="02040503050406030204" pitchFamily="18" charset="0"/>
                      </a:rPr>
                      <m:t>,</m:t>
                    </m:r>
                    <m:sSubSup>
                      <m:sSubSupPr>
                        <m:ctrlPr>
                          <a:rPr lang="en-AU" b="0" i="1" smtClean="0">
                            <a:latin typeface="Cambria Math" panose="02040503050406030204" pitchFamily="18" charset="0"/>
                          </a:rPr>
                        </m:ctrlPr>
                      </m:sSubSupPr>
                      <m:e>
                        <m:r>
                          <a:rPr lang="en-AU" i="1">
                            <a:latin typeface="Cambria Math" panose="02040503050406030204" pitchFamily="18" charset="0"/>
                          </a:rPr>
                          <m:t>𝑔</m:t>
                        </m:r>
                      </m:e>
                      <m:sub>
                        <m:r>
                          <a:rPr lang="en-AU" i="1">
                            <a:latin typeface="Cambria Math" panose="02040503050406030204" pitchFamily="18" charset="0"/>
                          </a:rPr>
                          <m:t>2</m:t>
                        </m:r>
                      </m:sub>
                      <m:sup>
                        <m:r>
                          <m:rPr>
                            <m:sty m:val="p"/>
                          </m:rPr>
                          <a:rPr lang="en-AU" b="0" i="0" smtClean="0">
                            <a:latin typeface="Cambria Math" panose="02040503050406030204" pitchFamily="18" charset="0"/>
                          </a:rPr>
                          <m:t>sort</m:t>
                        </m:r>
                      </m:sup>
                    </m:sSubSup>
                    <m:r>
                      <a:rPr lang="en-AU" i="1">
                        <a:latin typeface="Cambria Math" panose="02040503050406030204" pitchFamily="18" charset="0"/>
                      </a:rPr>
                      <m:t>,…,</m:t>
                    </m:r>
                    <m:sSubSup>
                      <m:sSubSupPr>
                        <m:ctrlPr>
                          <a:rPr lang="en-AU" b="0" i="1" smtClean="0">
                            <a:latin typeface="Cambria Math" panose="02040503050406030204" pitchFamily="18" charset="0"/>
                          </a:rPr>
                        </m:ctrlPr>
                      </m:sSubSupPr>
                      <m:e>
                        <m:r>
                          <a:rPr lang="en-AU" i="1">
                            <a:latin typeface="Cambria Math" panose="02040503050406030204" pitchFamily="18" charset="0"/>
                          </a:rPr>
                          <m:t>𝑔</m:t>
                        </m:r>
                      </m:e>
                      <m:sub>
                        <m:r>
                          <a:rPr lang="en-AU" i="1">
                            <a:latin typeface="Cambria Math" panose="02040503050406030204" pitchFamily="18" charset="0"/>
                          </a:rPr>
                          <m:t>𝐿</m:t>
                        </m:r>
                      </m:sub>
                      <m:sup>
                        <m:r>
                          <m:rPr>
                            <m:sty m:val="p"/>
                          </m:rPr>
                          <a:rPr lang="en-AU" b="0" i="0" smtClean="0">
                            <a:latin typeface="Cambria Math" panose="02040503050406030204" pitchFamily="18" charset="0"/>
                          </a:rPr>
                          <m:t>sort</m:t>
                        </m:r>
                      </m:sup>
                    </m:sSubSup>
                    <m:r>
                      <a:rPr lang="en-AU" i="1">
                        <a:latin typeface="Cambria Math" panose="02040503050406030204" pitchFamily="18" charset="0"/>
                      </a:rPr>
                      <m:t>]</m:t>
                    </m:r>
                  </m:oMath>
                </a14:m>
                <a:r>
                  <a:rPr lang="en-US" dirty="0"/>
                  <a:t>, where </a:t>
                </a:r>
                <a14:m>
                  <m:oMath xmlns:m="http://schemas.openxmlformats.org/officeDocument/2006/math">
                    <m:sSubSup>
                      <m:sSubSupPr>
                        <m:ctrlPr>
                          <a:rPr lang="en-AU" i="1">
                            <a:latin typeface="Cambria Math" panose="02040503050406030204" pitchFamily="18" charset="0"/>
                          </a:rPr>
                        </m:ctrlPr>
                      </m:sSubSupPr>
                      <m:e>
                        <m:r>
                          <a:rPr lang="en-AU" i="1">
                            <a:latin typeface="Cambria Math" panose="02040503050406030204" pitchFamily="18" charset="0"/>
                          </a:rPr>
                          <m:t>𝑔</m:t>
                        </m:r>
                      </m:e>
                      <m:sub>
                        <m:r>
                          <a:rPr lang="en-AU" b="0" i="1" smtClean="0">
                            <a:latin typeface="Cambria Math" panose="02040503050406030204" pitchFamily="18" charset="0"/>
                          </a:rPr>
                          <m:t>1</m:t>
                        </m:r>
                      </m:sub>
                      <m:sup>
                        <m:r>
                          <m:rPr>
                            <m:sty m:val="p"/>
                          </m:rPr>
                          <a:rPr lang="en-AU">
                            <a:latin typeface="Cambria Math" panose="02040503050406030204" pitchFamily="18" charset="0"/>
                          </a:rPr>
                          <m:t>sort</m:t>
                        </m:r>
                      </m:sup>
                    </m:sSubSup>
                    <m:r>
                      <a:rPr lang="en-AU" b="0" i="1" smtClean="0">
                        <a:latin typeface="Cambria Math" panose="02040503050406030204" pitchFamily="18" charset="0"/>
                      </a:rPr>
                      <m:t>&lt;</m:t>
                    </m:r>
                    <m:sSubSup>
                      <m:sSubSupPr>
                        <m:ctrlPr>
                          <a:rPr lang="en-AU" i="1">
                            <a:latin typeface="Cambria Math" panose="02040503050406030204" pitchFamily="18" charset="0"/>
                          </a:rPr>
                        </m:ctrlPr>
                      </m:sSubSupPr>
                      <m:e>
                        <m:r>
                          <a:rPr lang="en-AU" i="1">
                            <a:latin typeface="Cambria Math" panose="02040503050406030204" pitchFamily="18" charset="0"/>
                          </a:rPr>
                          <m:t>𝑔</m:t>
                        </m:r>
                      </m:e>
                      <m:sub>
                        <m:r>
                          <a:rPr lang="en-AU" i="1">
                            <a:latin typeface="Cambria Math" panose="02040503050406030204" pitchFamily="18" charset="0"/>
                          </a:rPr>
                          <m:t>2</m:t>
                        </m:r>
                      </m:sub>
                      <m:sup>
                        <m:r>
                          <m:rPr>
                            <m:sty m:val="p"/>
                          </m:rPr>
                          <a:rPr lang="en-AU">
                            <a:latin typeface="Cambria Math" panose="02040503050406030204" pitchFamily="18" charset="0"/>
                          </a:rPr>
                          <m:t>sort</m:t>
                        </m:r>
                      </m:sup>
                    </m:sSubSup>
                    <m:r>
                      <a:rPr lang="en-AU" b="0" i="1" smtClean="0">
                        <a:latin typeface="Cambria Math" panose="02040503050406030204" pitchFamily="18" charset="0"/>
                      </a:rPr>
                      <m:t>&lt;…&lt;</m:t>
                    </m:r>
                    <m:sSubSup>
                      <m:sSubSupPr>
                        <m:ctrlPr>
                          <a:rPr lang="en-AU" i="1">
                            <a:latin typeface="Cambria Math" panose="02040503050406030204" pitchFamily="18" charset="0"/>
                          </a:rPr>
                        </m:ctrlPr>
                      </m:sSubSupPr>
                      <m:e>
                        <m:r>
                          <a:rPr lang="en-AU" i="1">
                            <a:latin typeface="Cambria Math" panose="02040503050406030204" pitchFamily="18" charset="0"/>
                          </a:rPr>
                          <m:t>𝑔</m:t>
                        </m:r>
                      </m:e>
                      <m:sub>
                        <m:r>
                          <a:rPr lang="en-AU" b="0" i="1" smtClean="0">
                            <a:latin typeface="Cambria Math" panose="02040503050406030204" pitchFamily="18" charset="0"/>
                          </a:rPr>
                          <m:t>𝐿</m:t>
                        </m:r>
                      </m:sub>
                      <m:sup>
                        <m:r>
                          <m:rPr>
                            <m:sty m:val="p"/>
                          </m:rPr>
                          <a:rPr lang="en-AU">
                            <a:latin typeface="Cambria Math" panose="02040503050406030204" pitchFamily="18" charset="0"/>
                          </a:rPr>
                          <m:t>sort</m:t>
                        </m:r>
                      </m:sup>
                    </m:sSubSup>
                  </m:oMath>
                </a14:m>
                <a:r>
                  <a:rPr lang="en-US" dirty="0"/>
                  <a:t>.</a:t>
                </a:r>
              </a:p>
              <a:p>
                <a:endParaRPr lang="en-US" dirty="0"/>
              </a:p>
              <a:p>
                <a:r>
                  <a:rPr lang="en-US" dirty="0"/>
                  <a:t>The corresponding layer index in </a:t>
                </a:r>
                <a14:m>
                  <m:oMath xmlns:m="http://schemas.openxmlformats.org/officeDocument/2006/math">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𝑊</m:t>
                        </m:r>
                      </m:e>
                      <m:sub>
                        <m:r>
                          <a:rPr lang="en-AU" b="1" i="1" smtClean="0">
                            <a:latin typeface="Cambria Math" panose="02040503050406030204" pitchFamily="18" charset="0"/>
                          </a:rPr>
                          <m:t>𝒙</m:t>
                        </m:r>
                      </m:sub>
                    </m:sSub>
                    <m:r>
                      <a:rPr lang="en-AU" b="1" i="1">
                        <a:latin typeface="Cambria Math" panose="02040503050406030204" pitchFamily="18" charset="0"/>
                      </a:rPr>
                      <m:t> </m:t>
                    </m:r>
                  </m:oMath>
                </a14:m>
                <a:r>
                  <a:rPr lang="en-US" dirty="0"/>
                  <a:t>is denoted as </a:t>
                </a:r>
                <a14:m>
                  <m:oMath xmlns:m="http://schemas.openxmlformats.org/officeDocument/2006/math">
                    <m:sSub>
                      <m:sSubPr>
                        <m:ctrlPr>
                          <a:rPr lang="en-AU" i="1">
                            <a:latin typeface="Cambria Math" panose="02040503050406030204" pitchFamily="18" charset="0"/>
                          </a:rPr>
                        </m:ctrlPr>
                      </m:sSubPr>
                      <m:e>
                        <m:r>
                          <a:rPr lang="en-AU" b="1" i="1" smtClean="0">
                            <a:latin typeface="Cambria Math" panose="02040503050406030204" pitchFamily="18" charset="0"/>
                          </a:rPr>
                          <m:t>𝒉</m:t>
                        </m:r>
                        <m:r>
                          <a:rPr lang="en-US" altLang="zh-CN" i="1">
                            <a:latin typeface="Cambria Math" panose="02040503050406030204" pitchFamily="18" charset="0"/>
                          </a:rPr>
                          <m:t>=</m:t>
                        </m:r>
                        <m:r>
                          <a:rPr lang="en-AU" altLang="zh-CN" i="1">
                            <a:latin typeface="Cambria Math" panose="02040503050406030204" pitchFamily="18" charset="0"/>
                          </a:rPr>
                          <m:t>[</m:t>
                        </m:r>
                        <m:r>
                          <a:rPr lang="en-AU" altLang="zh-CN" b="0" i="1" smtClean="0">
                            <a:latin typeface="Cambria Math" panose="02040503050406030204" pitchFamily="18" charset="0"/>
                          </a:rPr>
                          <m:t>h</m:t>
                        </m:r>
                      </m:e>
                      <m:sub>
                        <m:r>
                          <a:rPr lang="en-US" altLang="zh-CN" i="1">
                            <a:latin typeface="Cambria Math" panose="02040503050406030204" pitchFamily="18" charset="0"/>
                          </a:rPr>
                          <m:t>1</m:t>
                        </m:r>
                      </m:sub>
                    </m:sSub>
                    <m:r>
                      <a:rPr lang="en-AU" i="1">
                        <a:latin typeface="Cambria Math" panose="02040503050406030204" pitchFamily="18" charset="0"/>
                      </a:rPr>
                      <m:t>,</m:t>
                    </m:r>
                    <m:sSub>
                      <m:sSubPr>
                        <m:ctrlPr>
                          <a:rPr lang="en-AU" i="1">
                            <a:latin typeface="Cambria Math" panose="02040503050406030204" pitchFamily="18" charset="0"/>
                          </a:rPr>
                        </m:ctrlPr>
                      </m:sSubPr>
                      <m:e>
                        <m:r>
                          <a:rPr lang="en-AU" b="0" i="1" smtClean="0">
                            <a:latin typeface="Cambria Math" panose="02040503050406030204" pitchFamily="18" charset="0"/>
                          </a:rPr>
                          <m:t>h</m:t>
                        </m:r>
                      </m:e>
                      <m:sub>
                        <m:r>
                          <a:rPr lang="en-AU" i="1">
                            <a:latin typeface="Cambria Math" panose="02040503050406030204" pitchFamily="18" charset="0"/>
                          </a:rPr>
                          <m:t>2</m:t>
                        </m:r>
                      </m:sub>
                    </m:sSub>
                    <m:r>
                      <a:rPr lang="en-AU" i="1">
                        <a:latin typeface="Cambria Math" panose="02040503050406030204" pitchFamily="18" charset="0"/>
                      </a:rPr>
                      <m:t>,…,</m:t>
                    </m:r>
                    <m:sSub>
                      <m:sSubPr>
                        <m:ctrlPr>
                          <a:rPr lang="en-AU" i="1">
                            <a:latin typeface="Cambria Math" panose="02040503050406030204" pitchFamily="18" charset="0"/>
                          </a:rPr>
                        </m:ctrlPr>
                      </m:sSubPr>
                      <m:e>
                        <m:r>
                          <a:rPr lang="en-AU" b="0" i="1" smtClean="0">
                            <a:latin typeface="Cambria Math" panose="02040503050406030204" pitchFamily="18" charset="0"/>
                          </a:rPr>
                          <m:t>h</m:t>
                        </m:r>
                      </m:e>
                      <m:sub>
                        <m:r>
                          <a:rPr lang="en-AU" i="1">
                            <a:latin typeface="Cambria Math" panose="02040503050406030204" pitchFamily="18" charset="0"/>
                          </a:rPr>
                          <m:t>𝐿</m:t>
                        </m:r>
                      </m:sub>
                    </m:sSub>
                    <m:r>
                      <a:rPr lang="en-AU" i="1">
                        <a:latin typeface="Cambria Math" panose="02040503050406030204" pitchFamily="18" charset="0"/>
                      </a:rPr>
                      <m:t>]</m:t>
                    </m:r>
                  </m:oMath>
                </a14:m>
                <a:r>
                  <a:rPr lang="en-AU" dirty="0"/>
                  <a:t>. Then, suppose there are </a:t>
                </a:r>
                <a14:m>
                  <m:oMath xmlns:m="http://schemas.openxmlformats.org/officeDocument/2006/math">
                    <m:r>
                      <a:rPr lang="en-AU" i="1">
                        <a:latin typeface="Cambria Math" panose="02040503050406030204" pitchFamily="18" charset="0"/>
                      </a:rPr>
                      <m:t>𝑇</m:t>
                    </m:r>
                  </m:oMath>
                </a14:m>
                <a:r>
                  <a:rPr lang="en-AU" dirty="0"/>
                  <a:t> layers pruned, the layer-wise pruning has </a:t>
                </a:r>
              </a:p>
              <a:p>
                <a:pPr algn="ctr"/>
                <a14:m>
                  <m:oMath xmlns:m="http://schemas.openxmlformats.org/officeDocument/2006/math">
                    <m:r>
                      <a:rPr lang="en-AU" i="1">
                        <a:latin typeface="Cambria Math" panose="02040503050406030204" pitchFamily="18" charset="0"/>
                      </a:rPr>
                      <m:t>𝜕</m:t>
                    </m:r>
                    <m:sSubSup>
                      <m:sSubSupPr>
                        <m:ctrlPr>
                          <a:rPr lang="en-AU" i="1">
                            <a:latin typeface="Cambria Math" panose="02040503050406030204" pitchFamily="18" charset="0"/>
                          </a:rPr>
                        </m:ctrlPr>
                      </m:sSubSupPr>
                      <m:e>
                        <m:acc>
                          <m:accPr>
                            <m:chr m:val="̂"/>
                            <m:ctrlPr>
                              <a:rPr lang="en-AU" i="1">
                                <a:latin typeface="Cambria Math" panose="02040503050406030204" pitchFamily="18" charset="0"/>
                              </a:rPr>
                            </m:ctrlPr>
                          </m:accPr>
                          <m:e>
                            <m:r>
                              <a:rPr lang="en-AU" i="1">
                                <a:latin typeface="Cambria Math" panose="02040503050406030204" pitchFamily="18" charset="0"/>
                              </a:rPr>
                              <m:t>𝐷</m:t>
                            </m:r>
                          </m:e>
                        </m:acc>
                      </m:e>
                      <m:sub>
                        <m:r>
                          <a:rPr lang="en-AU" b="1" i="1">
                            <a:latin typeface="Cambria Math" panose="02040503050406030204" pitchFamily="18" charset="0"/>
                          </a:rPr>
                          <m:t>𝒙</m:t>
                        </m:r>
                      </m:sub>
                      <m:sup>
                        <m:r>
                          <a:rPr lang="en-AU" i="1">
                            <a:latin typeface="Cambria Math" panose="02040503050406030204" pitchFamily="18" charset="0"/>
                          </a:rPr>
                          <m:t>𝑖</m:t>
                        </m:r>
                      </m:sup>
                    </m:sSubSup>
                    <m:r>
                      <a:rPr lang="en-AU" i="1">
                        <a:latin typeface="Cambria Math" panose="02040503050406030204" pitchFamily="18" charset="0"/>
                      </a:rPr>
                      <m:t>=</m:t>
                    </m:r>
                    <m:d>
                      <m:dPr>
                        <m:begChr m:val="{"/>
                        <m:endChr m:val=""/>
                        <m:ctrlPr>
                          <a:rPr lang="en-AU" i="1">
                            <a:latin typeface="Cambria Math" panose="02040503050406030204" pitchFamily="18" charset="0"/>
                          </a:rPr>
                        </m:ctrlPr>
                      </m:dPr>
                      <m:e>
                        <m:eqArr>
                          <m:eqArrPr>
                            <m:ctrlPr>
                              <a:rPr lang="en-AU" i="1">
                                <a:latin typeface="Cambria Math" panose="02040503050406030204" pitchFamily="18" charset="0"/>
                              </a:rPr>
                            </m:ctrlPr>
                          </m:eqArrPr>
                          <m:e>
                            <m:sSub>
                              <m:sSubPr>
                                <m:ctrlPr>
                                  <a:rPr lang="en-AU" b="1" i="1" smtClean="0">
                                    <a:latin typeface="Cambria Math" panose="02040503050406030204" pitchFamily="18" charset="0"/>
                                  </a:rPr>
                                </m:ctrlPr>
                              </m:sSubPr>
                              <m:e>
                                <m:r>
                                  <a:rPr lang="en-AU" b="1" i="1">
                                    <a:latin typeface="Cambria Math" panose="02040503050406030204" pitchFamily="18" charset="0"/>
                                  </a:rPr>
                                  <m:t>𝟎</m:t>
                                </m:r>
                              </m:e>
                              <m:sub>
                                <m:sSub>
                                  <m:sSubPr>
                                    <m:ctrlPr>
                                      <a:rPr lang="en-AU" i="1" smtClean="0">
                                        <a:latin typeface="Cambria Math" panose="02040503050406030204" pitchFamily="18" charset="0"/>
                                      </a:rPr>
                                    </m:ctrlPr>
                                  </m:sSubPr>
                                  <m:e>
                                    <m:r>
                                      <a:rPr lang="en-AU" b="0" i="1" smtClean="0">
                                        <a:latin typeface="Cambria Math" panose="02040503050406030204" pitchFamily="18" charset="0"/>
                                      </a:rPr>
                                      <m:t>𝑛</m:t>
                                    </m:r>
                                  </m:e>
                                  <m:sub>
                                    <m:r>
                                      <a:rPr lang="en-AU" b="0" i="1" smtClean="0">
                                        <a:latin typeface="Cambria Math" panose="02040503050406030204" pitchFamily="18" charset="0"/>
                                      </a:rPr>
                                      <m:t>𝑖</m:t>
                                    </m:r>
                                  </m:sub>
                                </m:sSub>
                              </m:sub>
                            </m:sSub>
                            <m:r>
                              <a:rPr lang="en-AU" i="1">
                                <a:latin typeface="Cambria Math" panose="02040503050406030204" pitchFamily="18" charset="0"/>
                              </a:rPr>
                              <m:t>,  </m:t>
                            </m:r>
                            <m:r>
                              <m:rPr>
                                <m:sty m:val="p"/>
                              </m:rPr>
                              <a:rPr lang="en-AU">
                                <a:latin typeface="Cambria Math" panose="02040503050406030204" pitchFamily="18" charset="0"/>
                              </a:rPr>
                              <m:t>for</m:t>
                            </m:r>
                            <m:r>
                              <a:rPr lang="en-AU" i="1">
                                <a:latin typeface="Cambria Math" panose="02040503050406030204" pitchFamily="18" charset="0"/>
                              </a:rPr>
                              <m:t> </m:t>
                            </m:r>
                            <m:r>
                              <a:rPr lang="en-AU" i="1" smtClean="0">
                                <a:latin typeface="Cambria Math" panose="02040503050406030204" pitchFamily="18" charset="0"/>
                              </a:rPr>
                              <m:t>𝑖</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sSub>
                                  <m:sSubPr>
                                    <m:ctrlPr>
                                      <a:rPr lang="en-AU" b="0" i="1" smtClean="0">
                                        <a:latin typeface="Cambria Math" panose="02040503050406030204" pitchFamily="18" charset="0"/>
                                      </a:rPr>
                                    </m:ctrlPr>
                                  </m:sSubPr>
                                  <m:e>
                                    <m:r>
                                      <a:rPr lang="en-AU" b="0" i="1" smtClean="0">
                                        <a:latin typeface="Cambria Math" panose="02040503050406030204" pitchFamily="18" charset="0"/>
                                      </a:rPr>
                                      <m:t>h</m:t>
                                    </m:r>
                                  </m:e>
                                  <m:sub>
                                    <m:r>
                                      <a:rPr lang="en-AU" b="0" i="1" smtClean="0">
                                        <a:latin typeface="Cambria Math" panose="02040503050406030204" pitchFamily="18" charset="0"/>
                                      </a:rPr>
                                      <m:t>1</m:t>
                                    </m:r>
                                  </m:sub>
                                </m:sSub>
                                <m:r>
                                  <a:rPr lang="en-AU" b="0" i="1" smtClean="0">
                                    <a:latin typeface="Cambria Math" panose="02040503050406030204" pitchFamily="18" charset="0"/>
                                  </a:rPr>
                                  <m:t>, </m:t>
                                </m:r>
                                <m:sSub>
                                  <m:sSubPr>
                                    <m:ctrlPr>
                                      <a:rPr lang="en-AU" b="0" i="1" smtClean="0">
                                        <a:latin typeface="Cambria Math" panose="02040503050406030204" pitchFamily="18" charset="0"/>
                                      </a:rPr>
                                    </m:ctrlPr>
                                  </m:sSubPr>
                                  <m:e>
                                    <m:r>
                                      <a:rPr lang="en-AU" b="0" i="1" smtClean="0">
                                        <a:latin typeface="Cambria Math" panose="02040503050406030204" pitchFamily="18" charset="0"/>
                                      </a:rPr>
                                      <m:t>h</m:t>
                                    </m:r>
                                  </m:e>
                                  <m:sub>
                                    <m:r>
                                      <a:rPr lang="en-AU" b="0" i="1" smtClean="0">
                                        <a:latin typeface="Cambria Math" panose="02040503050406030204" pitchFamily="18" charset="0"/>
                                      </a:rPr>
                                      <m:t>2</m:t>
                                    </m:r>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h</m:t>
                                    </m:r>
                                  </m:e>
                                  <m:sub>
                                    <m:r>
                                      <a:rPr lang="en-AU" b="0" i="1" smtClean="0">
                                        <a:latin typeface="Cambria Math" panose="02040503050406030204" pitchFamily="18" charset="0"/>
                                      </a:rPr>
                                      <m:t>𝑇</m:t>
                                    </m:r>
                                  </m:sub>
                                </m:sSub>
                              </m:e>
                            </m:d>
                          </m:e>
                          <m:e>
                            <m:r>
                              <a:rPr lang="en-AU" i="1">
                                <a:latin typeface="Cambria Math" panose="02040503050406030204" pitchFamily="18" charset="0"/>
                              </a:rPr>
                              <m:t>&amp;</m:t>
                            </m:r>
                            <m:r>
                              <a:rPr lang="en-AU" i="1">
                                <a:latin typeface="Cambria Math" panose="02040503050406030204" pitchFamily="18" charset="0"/>
                              </a:rPr>
                              <m:t>𝜕</m:t>
                            </m:r>
                            <m:sSubSup>
                              <m:sSubSupPr>
                                <m:ctrlPr>
                                  <a:rPr lang="en-AU" i="1">
                                    <a:latin typeface="Cambria Math" panose="02040503050406030204" pitchFamily="18" charset="0"/>
                                  </a:rPr>
                                </m:ctrlPr>
                              </m:sSubSupPr>
                              <m:e>
                                <m:r>
                                  <a:rPr lang="en-AU" b="0" i="1" smtClean="0">
                                    <a:latin typeface="Cambria Math" panose="02040503050406030204" pitchFamily="18" charset="0"/>
                                  </a:rPr>
                                  <m:t>𝐷</m:t>
                                </m:r>
                              </m:e>
                              <m:sub>
                                <m:r>
                                  <a:rPr lang="en-AU" b="1" i="1">
                                    <a:latin typeface="Cambria Math" panose="02040503050406030204" pitchFamily="18" charset="0"/>
                                  </a:rPr>
                                  <m:t>𝒙</m:t>
                                </m:r>
                              </m:sub>
                              <m:sup>
                                <m:r>
                                  <a:rPr lang="en-AU" i="1">
                                    <a:latin typeface="Cambria Math" panose="02040503050406030204" pitchFamily="18" charset="0"/>
                                  </a:rPr>
                                  <m:t>𝑖</m:t>
                                </m:r>
                              </m:sup>
                            </m:sSubSup>
                            <m:r>
                              <a:rPr lang="en-AU" i="1">
                                <a:latin typeface="Cambria Math" panose="02040503050406030204" pitchFamily="18" charset="0"/>
                              </a:rPr>
                              <m:t>,</m:t>
                            </m:r>
                            <m:r>
                              <m:rPr>
                                <m:sty m:val="p"/>
                              </m:rPr>
                              <a:rPr lang="en-AU">
                                <a:latin typeface="Cambria Math" panose="02040503050406030204" pitchFamily="18" charset="0"/>
                              </a:rPr>
                              <m:t>for</m:t>
                            </m:r>
                            <m:r>
                              <a:rPr lang="en-AU" i="1">
                                <a:latin typeface="Cambria Math" panose="02040503050406030204" pitchFamily="18" charset="0"/>
                              </a:rPr>
                              <m:t> </m:t>
                            </m:r>
                            <m:r>
                              <a:rPr lang="en-AU" i="1" smtClean="0">
                                <a:latin typeface="Cambria Math" panose="02040503050406030204" pitchFamily="18" charset="0"/>
                              </a:rPr>
                              <m:t>𝑖</m:t>
                            </m:r>
                            <m:r>
                              <a:rPr lang="en-AU" b="0" i="1" smtClean="0">
                                <a:latin typeface="Cambria Math" panose="02040503050406030204" pitchFamily="18" charset="0"/>
                              </a:rPr>
                              <m:t>∈</m:t>
                            </m:r>
                            <m:d>
                              <m:dPr>
                                <m:begChr m:val="{"/>
                                <m:endChr m:val="}"/>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h</m:t>
                                    </m:r>
                                  </m:e>
                                  <m:sub>
                                    <m:r>
                                      <a:rPr lang="en-AU" b="0" i="1" smtClean="0">
                                        <a:latin typeface="Cambria Math" panose="02040503050406030204" pitchFamily="18" charset="0"/>
                                      </a:rPr>
                                      <m:t>𝑇</m:t>
                                    </m:r>
                                    <m:r>
                                      <a:rPr lang="en-AU" b="0" i="1" smtClean="0">
                                        <a:latin typeface="Cambria Math" panose="02040503050406030204" pitchFamily="18" charset="0"/>
                                      </a:rPr>
                                      <m:t>+1</m:t>
                                    </m:r>
                                  </m:sub>
                                </m:sSub>
                                <m:r>
                                  <a:rPr lang="en-AU" i="1">
                                    <a:latin typeface="Cambria Math" panose="02040503050406030204" pitchFamily="18" charset="0"/>
                                  </a:rPr>
                                  <m:t>, </m:t>
                                </m:r>
                                <m:sSub>
                                  <m:sSubPr>
                                    <m:ctrlPr>
                                      <a:rPr lang="en-AU" i="1">
                                        <a:latin typeface="Cambria Math" panose="02040503050406030204" pitchFamily="18" charset="0"/>
                                      </a:rPr>
                                    </m:ctrlPr>
                                  </m:sSubPr>
                                  <m:e>
                                    <m:r>
                                      <a:rPr lang="en-AU" i="1">
                                        <a:latin typeface="Cambria Math" panose="02040503050406030204" pitchFamily="18" charset="0"/>
                                      </a:rPr>
                                      <m:t>h</m:t>
                                    </m:r>
                                  </m:e>
                                  <m:sub>
                                    <m:r>
                                      <a:rPr lang="en-AU" b="0" i="1" smtClean="0">
                                        <a:latin typeface="Cambria Math" panose="02040503050406030204" pitchFamily="18" charset="0"/>
                                      </a:rPr>
                                      <m:t>𝑇</m:t>
                                    </m:r>
                                    <m:r>
                                      <a:rPr lang="en-AU" b="0" i="1" smtClean="0">
                                        <a:latin typeface="Cambria Math" panose="02040503050406030204" pitchFamily="18" charset="0"/>
                                      </a:rPr>
                                      <m:t>+2</m:t>
                                    </m:r>
                                  </m:sub>
                                </m:sSub>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h</m:t>
                                    </m:r>
                                  </m:e>
                                  <m:sub>
                                    <m:r>
                                      <a:rPr lang="en-AU" b="0" i="1" smtClean="0">
                                        <a:latin typeface="Cambria Math" panose="02040503050406030204" pitchFamily="18" charset="0"/>
                                      </a:rPr>
                                      <m:t>𝐿</m:t>
                                    </m:r>
                                  </m:sub>
                                </m:sSub>
                              </m:e>
                            </m:d>
                          </m:e>
                        </m:eqArr>
                      </m:e>
                    </m:d>
                  </m:oMath>
                </a14:m>
                <a:r>
                  <a:rPr lang="en-AU" dirty="0"/>
                  <a:t> </a:t>
                </a:r>
                <a:endParaRPr lang="en-US" dirty="0"/>
              </a:p>
            </p:txBody>
          </p:sp>
        </mc:Choice>
        <mc:Fallback xmlns="">
          <p:sp>
            <p:nvSpPr>
              <p:cNvPr id="6" name="Rectangle 5">
                <a:extLst>
                  <a:ext uri="{FF2B5EF4-FFF2-40B4-BE49-F238E27FC236}">
                    <a16:creationId xmlns:a16="http://schemas.microsoft.com/office/drawing/2014/main" id="{02DD5B3F-FF89-474F-E941-6CF483CFB40A}"/>
                  </a:ext>
                </a:extLst>
              </p:cNvPr>
              <p:cNvSpPr>
                <a:spLocks noRot="1" noChangeAspect="1" noMove="1" noResize="1" noEditPoints="1" noAdjustHandles="1" noChangeArrowheads="1" noChangeShapeType="1" noTextEdit="1"/>
              </p:cNvSpPr>
              <p:nvPr/>
            </p:nvSpPr>
            <p:spPr>
              <a:xfrm>
                <a:off x="406400" y="1655002"/>
                <a:ext cx="11074400" cy="4704942"/>
              </a:xfrm>
              <a:prstGeom prst="rect">
                <a:avLst/>
              </a:prstGeom>
              <a:blipFill>
                <a:blip r:embed="rId2"/>
                <a:stretch>
                  <a:fillRect l="-573" t="-539" r="-917" b="-48248"/>
                </a:stretch>
              </a:blipFill>
            </p:spPr>
            <p:txBody>
              <a:bodyPr/>
              <a:lstStyle/>
              <a:p>
                <a:r>
                  <a:rPr lang="en-US">
                    <a:noFill/>
                  </a:rPr>
                  <a:t> </a:t>
                </a:r>
              </a:p>
            </p:txBody>
          </p:sp>
        </mc:Fallback>
      </mc:AlternateContent>
    </p:spTree>
    <p:extLst>
      <p:ext uri="{BB962C8B-B14F-4D97-AF65-F5344CB8AC3E}">
        <p14:creationId xmlns:p14="http://schemas.microsoft.com/office/powerpoint/2010/main" val="134909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B0573A-CE96-78AD-8551-BE06BC090EDD}"/>
              </a:ext>
            </a:extLst>
          </p:cNvPr>
          <p:cNvSpPr>
            <a:spLocks noGrp="1"/>
          </p:cNvSpPr>
          <p:nvPr>
            <p:ph type="sldNum" sz="quarter" idx="12"/>
          </p:nvPr>
        </p:nvSpPr>
        <p:spPr/>
        <p:txBody>
          <a:bodyPr/>
          <a:lstStyle/>
          <a:p>
            <a:r>
              <a:rPr lang="en-US" dirty="0"/>
              <a:t>8</a:t>
            </a:r>
          </a:p>
        </p:txBody>
      </p:sp>
      <p:sp>
        <p:nvSpPr>
          <p:cNvPr id="4" name="Title 9">
            <a:extLst>
              <a:ext uri="{FF2B5EF4-FFF2-40B4-BE49-F238E27FC236}">
                <a16:creationId xmlns:a16="http://schemas.microsoft.com/office/drawing/2014/main" id="{DA623E87-4B84-CBD0-8AC6-3B4085C91CBB}"/>
              </a:ext>
            </a:extLst>
          </p:cNvPr>
          <p:cNvSpPr txBox="1">
            <a:spLocks/>
          </p:cNvSpPr>
          <p:nvPr/>
        </p:nvSpPr>
        <p:spPr>
          <a:xfrm>
            <a:off x="1681163" y="179171"/>
            <a:ext cx="10400770" cy="490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AU" dirty="0"/>
              <a:t>Dynamic System - Layer-wise Pruning and Sequential Update</a:t>
            </a:r>
            <a:endParaRPr lang="en-US" dirty="0">
              <a:cs typeface="Arial" panose="020B0604020202020204" pitchFamily="34" charset="0"/>
            </a:endParaRPr>
          </a:p>
        </p:txBody>
      </p:sp>
      <p:sp>
        <p:nvSpPr>
          <p:cNvPr id="5" name="TextBox 4">
            <a:extLst>
              <a:ext uri="{FF2B5EF4-FFF2-40B4-BE49-F238E27FC236}">
                <a16:creationId xmlns:a16="http://schemas.microsoft.com/office/drawing/2014/main" id="{FE68B7CC-FDA3-C6CE-4562-0822BBC70623}"/>
              </a:ext>
            </a:extLst>
          </p:cNvPr>
          <p:cNvSpPr txBox="1"/>
          <p:nvPr/>
        </p:nvSpPr>
        <p:spPr>
          <a:xfrm>
            <a:off x="406400" y="1024467"/>
            <a:ext cx="3725333" cy="369332"/>
          </a:xfrm>
          <a:prstGeom prst="rect">
            <a:avLst/>
          </a:prstGeom>
          <a:noFill/>
        </p:spPr>
        <p:txBody>
          <a:bodyPr wrap="square" rtlCol="0">
            <a:spAutoFit/>
          </a:bodyPr>
          <a:lstStyle/>
          <a:p>
            <a:r>
              <a:rPr lang="en-US" b="1" u="sng" dirty="0"/>
              <a:t>Sequential Update (attacker)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A289D84-5DBF-DBA1-E630-77534A8CC8AE}"/>
                  </a:ext>
                </a:extLst>
              </p:cNvPr>
              <p:cNvSpPr txBox="1"/>
              <p:nvPr/>
            </p:nvSpPr>
            <p:spPr>
              <a:xfrm>
                <a:off x="406399" y="1659467"/>
                <a:ext cx="9982201" cy="4126386"/>
              </a:xfrm>
              <a:prstGeom prst="rect">
                <a:avLst/>
              </a:prstGeom>
              <a:noFill/>
            </p:spPr>
            <p:txBody>
              <a:bodyPr wrap="square" rtlCol="0">
                <a:spAutoFit/>
              </a:bodyPr>
              <a:lstStyle/>
              <a:p>
                <a:r>
                  <a:rPr lang="en-US" dirty="0"/>
                  <a:t>1. Multi-loss function: Assume that an attacker eavesdrops the whole update process of a local user. The attacker can save all the models during update and combine the information on all the shared gradients.</a:t>
                </a:r>
              </a:p>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ℒ</m:t>
                      </m:r>
                      <m:r>
                        <a:rPr lang="en-AU" i="1">
                          <a:latin typeface="Cambria Math" panose="02040503050406030204" pitchFamily="18" charset="0"/>
                          <a:ea typeface="Cambria Math" panose="02040503050406030204" pitchFamily="18" charset="0"/>
                        </a:rPr>
                        <m:t>=</m:t>
                      </m:r>
                      <m:nary>
                        <m:naryPr>
                          <m:chr m:val="∑"/>
                          <m:ctrlPr>
                            <a:rPr lang="en-AU" i="1" smtClean="0">
                              <a:latin typeface="Cambria Math" panose="02040503050406030204" pitchFamily="18" charset="0"/>
                              <a:ea typeface="Cambria Math" panose="02040503050406030204" pitchFamily="18" charset="0"/>
                            </a:rPr>
                          </m:ctrlPr>
                        </m:naryPr>
                        <m:sub>
                          <m:r>
                            <m:rPr>
                              <m:brk m:alnAt="23"/>
                            </m:rPr>
                            <a:rPr lang="en-AU" b="0" i="1" smtClean="0">
                              <a:latin typeface="Cambria Math" panose="02040503050406030204" pitchFamily="18" charset="0"/>
                              <a:ea typeface="Cambria Math" panose="02040503050406030204" pitchFamily="18" charset="0"/>
                            </a:rPr>
                            <m:t>𝑖</m:t>
                          </m:r>
                          <m:r>
                            <a:rPr lang="en-AU" b="0" i="1" smtClean="0">
                              <a:latin typeface="Cambria Math" panose="02040503050406030204" pitchFamily="18" charset="0"/>
                              <a:ea typeface="Cambria Math" panose="02040503050406030204" pitchFamily="18" charset="0"/>
                            </a:rPr>
                            <m:t>=1</m:t>
                          </m:r>
                        </m:sub>
                        <m:sup>
                          <m:r>
                            <a:rPr lang="en-AU" b="0" i="1" smtClean="0">
                              <a:latin typeface="Cambria Math" panose="02040503050406030204" pitchFamily="18" charset="0"/>
                              <a:ea typeface="Cambria Math" panose="02040503050406030204" pitchFamily="18" charset="0"/>
                            </a:rPr>
                            <m:t>𝑀</m:t>
                          </m:r>
                        </m:sup>
                        <m:e>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𝛾</m:t>
                              </m:r>
                            </m:e>
                            <m:sup>
                              <m:r>
                                <a:rPr lang="en-AU" b="0" i="1" smtClean="0">
                                  <a:latin typeface="Cambria Math" panose="02040503050406030204" pitchFamily="18" charset="0"/>
                                  <a:ea typeface="Cambria Math" panose="02040503050406030204" pitchFamily="18" charset="0"/>
                                </a:rPr>
                                <m:t>𝑖</m:t>
                              </m:r>
                              <m:r>
                                <a:rPr lang="en-AU" b="0" i="1" smtClean="0">
                                  <a:latin typeface="Cambria Math" panose="02040503050406030204" pitchFamily="18" charset="0"/>
                                  <a:ea typeface="Cambria Math" panose="02040503050406030204" pitchFamily="18" charset="0"/>
                                </a:rPr>
                                <m:t>−1</m:t>
                              </m:r>
                            </m:sup>
                          </m:sSup>
                          <m:d>
                            <m:dPr>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1−</m:t>
                              </m:r>
                              <m:f>
                                <m:fPr>
                                  <m:ctrlPr>
                                    <a:rPr lang="en-AU" i="1">
                                      <a:latin typeface="Cambria Math" panose="02040503050406030204" pitchFamily="18" charset="0"/>
                                      <a:ea typeface="Cambria Math" panose="02040503050406030204" pitchFamily="18" charset="0"/>
                                    </a:rPr>
                                  </m:ctrlPr>
                                </m:fPr>
                                <m:num>
                                  <m:d>
                                    <m:dPr>
                                      <m:begChr m:val="⟨"/>
                                      <m:endChr m:val="⟩"/>
                                      <m:ctrlPr>
                                        <a:rPr lang="en-AU" i="1">
                                          <a:latin typeface="Cambria Math" panose="02040503050406030204" pitchFamily="18" charset="0"/>
                                          <a:ea typeface="Cambria Math" panose="02040503050406030204" pitchFamily="18" charset="0"/>
                                        </a:rPr>
                                      </m:ctrlPr>
                                    </m:dPr>
                                    <m:e>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𝑊</m:t>
                                          </m:r>
                                        </m:e>
                                        <m:sub>
                                          <m:sSub>
                                            <m:sSubPr>
                                              <m:ctrlPr>
                                                <a:rPr lang="en-AU" b="1" i="1">
                                                  <a:latin typeface="Cambria Math" panose="02040503050406030204" pitchFamily="18" charset="0"/>
                                                  <a:ea typeface="Cambria Math" panose="02040503050406030204" pitchFamily="18" charset="0"/>
                                                </a:rPr>
                                              </m:ctrlPr>
                                            </m:sSubPr>
                                            <m:e>
                                              <m:r>
                                                <a:rPr lang="en-AU" b="1" i="1">
                                                  <a:latin typeface="Cambria Math" panose="02040503050406030204" pitchFamily="18" charset="0"/>
                                                  <a:ea typeface="Cambria Math" panose="02040503050406030204" pitchFamily="18" charset="0"/>
                                                </a:rPr>
                                                <m:t>𝒙</m:t>
                                              </m:r>
                                            </m:e>
                                            <m:sub>
                                              <m:r>
                                                <a:rPr lang="en-AU" b="1" i="1">
                                                  <a:latin typeface="Cambria Math" panose="02040503050406030204" pitchFamily="18" charset="0"/>
                                                  <a:ea typeface="Cambria Math" panose="02040503050406030204" pitchFamily="18" charset="0"/>
                                                </a:rPr>
                                                <m:t>𝒊</m:t>
                                              </m:r>
                                            </m:sub>
                                          </m:sSub>
                                        </m:sub>
                                      </m:sSub>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𝑊</m:t>
                                          </m:r>
                                        </m:e>
                                        <m:sub>
                                          <m:acc>
                                            <m:accPr>
                                              <m:chr m:val="̂"/>
                                              <m:ctrlPr>
                                                <a:rPr lang="en-AU" i="1">
                                                  <a:latin typeface="Cambria Math" panose="02040503050406030204" pitchFamily="18" charset="0"/>
                                                  <a:ea typeface="Cambria Math" panose="02040503050406030204" pitchFamily="18" charset="0"/>
                                                </a:rPr>
                                              </m:ctrlPr>
                                            </m:accPr>
                                            <m:e>
                                              <m:r>
                                                <a:rPr lang="en-AU" b="1" i="1">
                                                  <a:latin typeface="Cambria Math" panose="02040503050406030204" pitchFamily="18" charset="0"/>
                                                  <a:ea typeface="Cambria Math" panose="02040503050406030204" pitchFamily="18" charset="0"/>
                                                </a:rPr>
                                                <m:t>𝒙</m:t>
                                              </m:r>
                                            </m:e>
                                          </m:acc>
                                        </m:sub>
                                      </m:sSub>
                                    </m:e>
                                  </m:d>
                                </m:num>
                                <m:den>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d>
                                        <m:dPr>
                                          <m:begChr m:val=""/>
                                          <m:endChr m:val="|"/>
                                          <m:ctrlPr>
                                            <a:rPr lang="en-AU" i="1">
                                              <a:latin typeface="Cambria Math" panose="02040503050406030204" pitchFamily="18" charset="0"/>
                                              <a:ea typeface="Cambria Math" panose="02040503050406030204" pitchFamily="18" charset="0"/>
                                            </a:rPr>
                                          </m:ctrlPr>
                                        </m:dPr>
                                        <m:e>
                                          <m:r>
                                            <a:rPr lang="en-US">
                                              <a:latin typeface="Cambria Math" panose="02040503050406030204" pitchFamily="18" charset="0"/>
                                            </a:rPr>
                                            <m:t>​</m:t>
                                          </m:r>
                                          <m:r>
                                            <a:rPr lang="en-AU" i="1">
                                              <a:latin typeface="Cambria Math" panose="02040503050406030204" pitchFamily="18" charset="0"/>
                                            </a:rPr>
                                            <m:t>|</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𝑊</m:t>
                                              </m:r>
                                            </m:e>
                                            <m:sub>
                                              <m:sSub>
                                                <m:sSubPr>
                                                  <m:ctrlPr>
                                                    <a:rPr lang="en-AU" b="1" i="1">
                                                      <a:latin typeface="Cambria Math" panose="02040503050406030204" pitchFamily="18" charset="0"/>
                                                      <a:ea typeface="Cambria Math" panose="02040503050406030204" pitchFamily="18" charset="0"/>
                                                    </a:rPr>
                                                  </m:ctrlPr>
                                                </m:sSubPr>
                                                <m:e>
                                                  <m:r>
                                                    <a:rPr lang="en-AU" b="1" i="1">
                                                      <a:latin typeface="Cambria Math" panose="02040503050406030204" pitchFamily="18" charset="0"/>
                                                      <a:ea typeface="Cambria Math" panose="02040503050406030204" pitchFamily="18" charset="0"/>
                                                    </a:rPr>
                                                    <m:t>𝒙</m:t>
                                                  </m:r>
                                                </m:e>
                                                <m:sub>
                                                  <m:r>
                                                    <a:rPr lang="en-AU" b="1" i="1">
                                                      <a:latin typeface="Cambria Math" panose="02040503050406030204" pitchFamily="18" charset="0"/>
                                                      <a:ea typeface="Cambria Math" panose="02040503050406030204" pitchFamily="18" charset="0"/>
                                                    </a:rPr>
                                                    <m:t>𝒊</m:t>
                                                  </m:r>
                                                </m:sub>
                                              </m:sSub>
                                            </m:sub>
                                          </m:sSub>
                                          <m:r>
                                            <a:rPr lang="en-AU" i="1">
                                              <a:latin typeface="Cambria Math" panose="02040503050406030204" pitchFamily="18" charset="0"/>
                                            </a:rPr>
                                            <m:t>|</m:t>
                                          </m:r>
                                        </m:e>
                                      </m:d>
                                    </m:e>
                                    <m:sub>
                                      <m:r>
                                        <a:rPr lang="en-AU" i="1">
                                          <a:latin typeface="Cambria Math" panose="02040503050406030204" pitchFamily="18" charset="0"/>
                                          <a:ea typeface="Cambria Math" panose="02040503050406030204" pitchFamily="18" charset="0"/>
                                        </a:rPr>
                                        <m:t>2</m:t>
                                      </m:r>
                                    </m:sub>
                                  </m:sSub>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d>
                                        <m:dPr>
                                          <m:begChr m:val=""/>
                                          <m:endChr m:val="|"/>
                                          <m:ctrlPr>
                                            <a:rPr lang="en-AU" i="1">
                                              <a:latin typeface="Cambria Math" panose="02040503050406030204" pitchFamily="18" charset="0"/>
                                              <a:ea typeface="Cambria Math" panose="02040503050406030204" pitchFamily="18" charset="0"/>
                                            </a:rPr>
                                          </m:ctrlPr>
                                        </m:dPr>
                                        <m:e>
                                          <m:r>
                                            <a:rPr lang="en-US">
                                              <a:latin typeface="Cambria Math" panose="02040503050406030204" pitchFamily="18" charset="0"/>
                                            </a:rPr>
                                            <m:t>​</m:t>
                                          </m:r>
                                          <m:r>
                                            <a:rPr lang="en-AU" i="1">
                                              <a:latin typeface="Cambria Math" panose="02040503050406030204" pitchFamily="18" charset="0"/>
                                            </a:rPr>
                                            <m:t>|</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𝑊</m:t>
                                              </m:r>
                                            </m:e>
                                            <m:sub>
                                              <m:acc>
                                                <m:accPr>
                                                  <m:chr m:val="̂"/>
                                                  <m:ctrlPr>
                                                    <a:rPr lang="en-AU" i="1">
                                                      <a:latin typeface="Cambria Math" panose="02040503050406030204" pitchFamily="18" charset="0"/>
                                                      <a:ea typeface="Cambria Math" panose="02040503050406030204" pitchFamily="18" charset="0"/>
                                                    </a:rPr>
                                                  </m:ctrlPr>
                                                </m:accPr>
                                                <m:e>
                                                  <m:r>
                                                    <a:rPr lang="en-AU" b="1" i="1">
                                                      <a:latin typeface="Cambria Math" panose="02040503050406030204" pitchFamily="18" charset="0"/>
                                                      <a:ea typeface="Cambria Math" panose="02040503050406030204" pitchFamily="18" charset="0"/>
                                                    </a:rPr>
                                                    <m:t>𝒙</m:t>
                                                  </m:r>
                                                </m:e>
                                              </m:acc>
                                            </m:sub>
                                          </m:sSub>
                                          <m:r>
                                            <a:rPr lang="en-AU" i="1">
                                              <a:latin typeface="Cambria Math" panose="02040503050406030204" pitchFamily="18" charset="0"/>
                                            </a:rPr>
                                            <m:t>|</m:t>
                                          </m:r>
                                        </m:e>
                                      </m:d>
                                    </m:e>
                                    <m:sub>
                                      <m:r>
                                        <a:rPr lang="en-AU" i="1">
                                          <a:latin typeface="Cambria Math" panose="02040503050406030204" pitchFamily="18" charset="0"/>
                                          <a:ea typeface="Cambria Math" panose="02040503050406030204" pitchFamily="18" charset="0"/>
                                        </a:rPr>
                                        <m:t>2</m:t>
                                      </m:r>
                                    </m:sub>
                                  </m:sSub>
                                </m:den>
                              </m:f>
                            </m:e>
                          </m:d>
                        </m:e>
                      </m:nary>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𝛼</m:t>
                      </m:r>
                      <m:r>
                        <m:rPr>
                          <m:sty m:val="p"/>
                        </m:rPr>
                        <a:rPr lang="en-AU">
                          <a:latin typeface="Cambria Math" panose="02040503050406030204" pitchFamily="18" charset="0"/>
                          <a:ea typeface="Cambria Math" panose="02040503050406030204" pitchFamily="18" charset="0"/>
                        </a:rPr>
                        <m:t>TV</m:t>
                      </m:r>
                      <m:r>
                        <a:rPr lang="en-AU" i="1">
                          <a:latin typeface="Cambria Math" panose="02040503050406030204" pitchFamily="18" charset="0"/>
                          <a:ea typeface="Cambria Math" panose="02040503050406030204" pitchFamily="18" charset="0"/>
                        </a:rPr>
                        <m:t>(</m:t>
                      </m:r>
                      <m:acc>
                        <m:accPr>
                          <m:chr m:val="̂"/>
                          <m:ctrlPr>
                            <a:rPr lang="en-AU" i="1">
                              <a:latin typeface="Cambria Math" panose="02040503050406030204" pitchFamily="18" charset="0"/>
                              <a:ea typeface="Cambria Math" panose="02040503050406030204" pitchFamily="18" charset="0"/>
                            </a:rPr>
                          </m:ctrlPr>
                        </m:accPr>
                        <m:e>
                          <m:r>
                            <a:rPr lang="en-AU" b="1" i="1">
                              <a:latin typeface="Cambria Math" panose="02040503050406030204" pitchFamily="18" charset="0"/>
                              <a:ea typeface="Cambria Math" panose="02040503050406030204" pitchFamily="18" charset="0"/>
                            </a:rPr>
                            <m:t>𝒙</m:t>
                          </m:r>
                        </m:e>
                      </m:acc>
                      <m:r>
                        <a:rPr lang="en-AU" i="1">
                          <a:latin typeface="Cambria Math" panose="02040503050406030204" pitchFamily="18" charset="0"/>
                          <a:ea typeface="Cambria Math" panose="02040503050406030204" pitchFamily="18" charset="0"/>
                        </a:rPr>
                        <m:t>)</m:t>
                      </m:r>
                    </m:oMath>
                  </m:oMathPara>
                </a14:m>
                <a:endParaRPr lang="en-US" dirty="0"/>
              </a:p>
              <a:p>
                <a:pPr algn="ctr"/>
                <a:endParaRPr lang="en-US" dirty="0"/>
              </a:p>
              <a:p>
                <a:endParaRPr lang="en-US" dirty="0"/>
              </a:p>
              <a:p>
                <a:r>
                  <a:rPr lang="en-US" dirty="0"/>
                  <a:t>2. Dummy image initialization: Suppose there are </a:t>
                </a:r>
                <a14:m>
                  <m:oMath xmlns:m="http://schemas.openxmlformats.org/officeDocument/2006/math">
                    <m:r>
                      <a:rPr lang="en-AU" i="1">
                        <a:latin typeface="Cambria Math" panose="02040503050406030204" pitchFamily="18" charset="0"/>
                      </a:rPr>
                      <m:t>𝑀</m:t>
                    </m:r>
                    <m:r>
                      <a:rPr lang="en-AU" i="1">
                        <a:latin typeface="Cambria Math" panose="02040503050406030204" pitchFamily="18" charset="0"/>
                      </a:rPr>
                      <m:t>−1</m:t>
                    </m:r>
                  </m:oMath>
                </a14:m>
                <a:r>
                  <a:rPr lang="en-US" dirty="0"/>
                  <a:t> reconstructed images from </a:t>
                </a:r>
                <a14:m>
                  <m:oMath xmlns:m="http://schemas.openxmlformats.org/officeDocument/2006/math">
                    <m:r>
                      <a:rPr lang="en-AU" i="1">
                        <a:latin typeface="Cambria Math" panose="02040503050406030204" pitchFamily="18" charset="0"/>
                      </a:rPr>
                      <m:t>𝑀</m:t>
                    </m:r>
                    <m:r>
                      <a:rPr lang="en-AU" i="1">
                        <a:latin typeface="Cambria Math" panose="02040503050406030204" pitchFamily="18" charset="0"/>
                      </a:rPr>
                      <m:t>−1</m:t>
                    </m:r>
                  </m:oMath>
                </a14:m>
                <a:r>
                  <a:rPr lang="en-US" dirty="0"/>
                  <a:t> models. At the </a:t>
                </a:r>
                <a14:m>
                  <m:oMath xmlns:m="http://schemas.openxmlformats.org/officeDocument/2006/math">
                    <m:r>
                      <a:rPr lang="en-AU" i="1">
                        <a:latin typeface="Cambria Math" panose="02040503050406030204" pitchFamily="18" charset="0"/>
                      </a:rPr>
                      <m:t>𝑀</m:t>
                    </m:r>
                  </m:oMath>
                </a14:m>
                <a:r>
                  <a:rPr lang="en-US" dirty="0" err="1"/>
                  <a:t>th</a:t>
                </a:r>
                <a:r>
                  <a:rPr lang="en-US" dirty="0"/>
                  <a:t> reconstruction, we can initialize the dummy image by choosing the one which has the smallest mean-square error across all the saved </a:t>
                </a:r>
                <a14:m>
                  <m:oMath xmlns:m="http://schemas.openxmlformats.org/officeDocument/2006/math">
                    <m:r>
                      <a:rPr lang="en-AU" i="1">
                        <a:latin typeface="Cambria Math" panose="02040503050406030204" pitchFamily="18" charset="0"/>
                      </a:rPr>
                      <m:t>𝑀</m:t>
                    </m:r>
                    <m:r>
                      <a:rPr lang="en-AU" b="0" i="1" smtClean="0">
                        <a:latin typeface="Cambria Math" panose="02040503050406030204" pitchFamily="18" charset="0"/>
                      </a:rPr>
                      <m:t>−1</m:t>
                    </m:r>
                  </m:oMath>
                </a14:m>
                <a:r>
                  <a:rPr lang="en-US" dirty="0"/>
                  <a:t> sets of shared gradients. Let </a:t>
                </a:r>
                <a14:m>
                  <m:oMath xmlns:m="http://schemas.openxmlformats.org/officeDocument/2006/math">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𝑊</m:t>
                        </m:r>
                      </m:e>
                      <m:sub>
                        <m:sSub>
                          <m:sSubPr>
                            <m:ctrlPr>
                              <a:rPr lang="en-AU" b="1" i="1">
                                <a:latin typeface="Cambria Math" panose="02040503050406030204" pitchFamily="18" charset="0"/>
                                <a:ea typeface="Cambria Math" panose="02040503050406030204" pitchFamily="18" charset="0"/>
                              </a:rPr>
                            </m:ctrlPr>
                          </m:sSubPr>
                          <m:e>
                            <m:r>
                              <a:rPr lang="en-AU" b="1" i="1">
                                <a:latin typeface="Cambria Math" panose="02040503050406030204" pitchFamily="18" charset="0"/>
                                <a:ea typeface="Cambria Math" panose="02040503050406030204" pitchFamily="18" charset="0"/>
                              </a:rPr>
                              <m:t>𝒙</m:t>
                            </m:r>
                          </m:e>
                          <m:sub>
                            <m:r>
                              <a:rPr lang="en-AU" b="1" i="1">
                                <a:latin typeface="Cambria Math" panose="02040503050406030204" pitchFamily="18" charset="0"/>
                                <a:ea typeface="Cambria Math" panose="02040503050406030204" pitchFamily="18" charset="0"/>
                              </a:rPr>
                              <m:t>𝒋</m:t>
                            </m:r>
                          </m:sub>
                        </m:sSub>
                      </m:sub>
                    </m:sSub>
                  </m:oMath>
                </a14:m>
                <a:r>
                  <a:rPr lang="en-US" dirty="0"/>
                  <a:t> be the shared gradients from the </a:t>
                </a:r>
                <a14:m>
                  <m:oMath xmlns:m="http://schemas.openxmlformats.org/officeDocument/2006/math">
                    <m:r>
                      <a:rPr lang="en-AU" b="0" i="1">
                        <a:latin typeface="Cambria Math" panose="02040503050406030204" pitchFamily="18" charset="0"/>
                        <a:ea typeface="Cambria Math" panose="02040503050406030204" pitchFamily="18" charset="0"/>
                      </a:rPr>
                      <m:t>𝑗</m:t>
                    </m:r>
                  </m:oMath>
                </a14:m>
                <a:r>
                  <a:rPr lang="en-US" dirty="0" err="1"/>
                  <a:t>th</a:t>
                </a:r>
                <a:r>
                  <a:rPr lang="en-US" dirty="0"/>
                  <a:t> model and </a:t>
                </a:r>
                <a14:m>
                  <m:oMath xmlns:m="http://schemas.openxmlformats.org/officeDocument/2006/math">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𝑊</m:t>
                        </m:r>
                      </m:e>
                      <m:sub>
                        <m:sSubSup>
                          <m:sSubSupPr>
                            <m:ctrlPr>
                              <a:rPr lang="en-AU" b="1" i="1">
                                <a:latin typeface="Cambria Math" panose="02040503050406030204" pitchFamily="18" charset="0"/>
                                <a:ea typeface="Cambria Math" panose="02040503050406030204" pitchFamily="18" charset="0"/>
                              </a:rPr>
                            </m:ctrlPr>
                          </m:sSubSupPr>
                          <m:e>
                            <m:acc>
                              <m:accPr>
                                <m:chr m:val="̂"/>
                                <m:ctrlPr>
                                  <a:rPr lang="en-AU" i="1">
                                    <a:latin typeface="Cambria Math" panose="02040503050406030204" pitchFamily="18" charset="0"/>
                                    <a:ea typeface="Cambria Math" panose="02040503050406030204" pitchFamily="18" charset="0"/>
                                  </a:rPr>
                                </m:ctrlPr>
                              </m:accPr>
                              <m:e>
                                <m:r>
                                  <a:rPr lang="en-AU" b="1" i="1">
                                    <a:latin typeface="Cambria Math" panose="02040503050406030204" pitchFamily="18" charset="0"/>
                                    <a:ea typeface="Cambria Math" panose="02040503050406030204" pitchFamily="18" charset="0"/>
                                  </a:rPr>
                                  <m:t>𝒙</m:t>
                                </m:r>
                              </m:e>
                            </m:acc>
                          </m:e>
                          <m:sub>
                            <m:r>
                              <a:rPr lang="en-AU" b="1" i="1">
                                <a:latin typeface="Cambria Math" panose="02040503050406030204" pitchFamily="18" charset="0"/>
                                <a:ea typeface="Cambria Math" panose="02040503050406030204" pitchFamily="18" charset="0"/>
                              </a:rPr>
                              <m:t>𝒋</m:t>
                            </m:r>
                          </m:sub>
                          <m:sup>
                            <m:r>
                              <a:rPr lang="en-AU" b="1" i="1">
                                <a:latin typeface="Cambria Math" panose="02040503050406030204" pitchFamily="18" charset="0"/>
                                <a:ea typeface="Cambria Math" panose="02040503050406030204" pitchFamily="18" charset="0"/>
                              </a:rPr>
                              <m:t>𝒊</m:t>
                            </m:r>
                          </m:sup>
                        </m:sSubSup>
                      </m:sub>
                    </m:sSub>
                  </m:oMath>
                </a14:m>
                <a:r>
                  <a:rPr lang="en-US" dirty="0"/>
                  <a:t> be </a:t>
                </a:r>
                <a14:m>
                  <m:oMath xmlns:m="http://schemas.openxmlformats.org/officeDocument/2006/math">
                    <m:r>
                      <a:rPr lang="en-AU" b="0" i="1" smtClean="0">
                        <a:latin typeface="Cambria Math" panose="02040503050406030204" pitchFamily="18" charset="0"/>
                      </a:rPr>
                      <m:t>𝑖</m:t>
                    </m:r>
                  </m:oMath>
                </a14:m>
                <a:r>
                  <a:rPr lang="en-US" dirty="0" err="1"/>
                  <a:t>th</a:t>
                </a:r>
                <a:r>
                  <a:rPr lang="en-US" dirty="0"/>
                  <a:t> reconstructed image’s gradients from the </a:t>
                </a:r>
                <a14:m>
                  <m:oMath xmlns:m="http://schemas.openxmlformats.org/officeDocument/2006/math">
                    <m:r>
                      <a:rPr lang="en-AU" i="1">
                        <a:latin typeface="Cambria Math" panose="02040503050406030204" pitchFamily="18" charset="0"/>
                        <a:ea typeface="Cambria Math" panose="02040503050406030204" pitchFamily="18" charset="0"/>
                      </a:rPr>
                      <m:t>𝑗</m:t>
                    </m:r>
                  </m:oMath>
                </a14:m>
                <a:r>
                  <a:rPr lang="en-US" dirty="0" err="1"/>
                  <a:t>th</a:t>
                </a:r>
                <a:r>
                  <a:rPr lang="en-US" dirty="0"/>
                  <a:t> model . </a:t>
                </a:r>
              </a:p>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AU" b="1" i="1" smtClean="0">
                              <a:latin typeface="Cambria Math" panose="02040503050406030204" pitchFamily="18" charset="0"/>
                            </a:rPr>
                            <m:t>𝒙</m:t>
                          </m:r>
                        </m:e>
                      </m:acc>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argmin</m:t>
                          </m:r>
                        </m:e>
                        <m:sub>
                          <m:sSup>
                            <m:sSupPr>
                              <m:ctrlPr>
                                <a:rPr lang="en-AU" b="0" i="1" smtClean="0">
                                  <a:latin typeface="Cambria Math" panose="02040503050406030204" pitchFamily="18" charset="0"/>
                                </a:rPr>
                              </m:ctrlPr>
                            </m:sSupPr>
                            <m:e>
                              <m:acc>
                                <m:accPr>
                                  <m:chr m:val="̂"/>
                                  <m:ctrlPr>
                                    <a:rPr lang="en-US" i="1">
                                      <a:latin typeface="Cambria Math" panose="02040503050406030204" pitchFamily="18" charset="0"/>
                                    </a:rPr>
                                  </m:ctrlPr>
                                </m:accPr>
                                <m:e>
                                  <m:r>
                                    <a:rPr lang="en-AU" b="1" i="1">
                                      <a:latin typeface="Cambria Math" panose="02040503050406030204" pitchFamily="18" charset="0"/>
                                    </a:rPr>
                                    <m:t>𝒙</m:t>
                                  </m:r>
                                </m:e>
                              </m:acc>
                            </m:e>
                            <m:sup>
                              <m:r>
                                <a:rPr lang="en-AU" b="0" i="1" smtClean="0">
                                  <a:latin typeface="Cambria Math" panose="02040503050406030204" pitchFamily="18" charset="0"/>
                                </a:rPr>
                                <m:t>𝑖</m:t>
                              </m:r>
                            </m:sup>
                          </m:sSup>
                        </m:sub>
                      </m:sSub>
                      <m:d>
                        <m:dPr>
                          <m:begChr m:val="{"/>
                          <m:endChr m:val="}"/>
                          <m:ctrlPr>
                            <a:rPr lang="en-AU" b="0" i="1" smtClean="0">
                              <a:latin typeface="Cambria Math" panose="02040503050406030204" pitchFamily="18" charset="0"/>
                            </a:rPr>
                          </m:ctrlPr>
                        </m:dPr>
                        <m:e>
                          <m:nary>
                            <m:naryPr>
                              <m:chr m:val="∑"/>
                              <m:ctrlPr>
                                <a:rPr lang="en-AU" b="0" i="1" smtClean="0">
                                  <a:latin typeface="Cambria Math" panose="02040503050406030204" pitchFamily="18" charset="0"/>
                                </a:rPr>
                              </m:ctrlPr>
                            </m:naryPr>
                            <m:sub>
                              <m:r>
                                <m:rPr>
                                  <m:brk m:alnAt="23"/>
                                </m:rPr>
                                <a:rPr lang="en-AU" b="0" i="1" smtClean="0">
                                  <a:latin typeface="Cambria Math" panose="02040503050406030204" pitchFamily="18" charset="0"/>
                                </a:rPr>
                                <m:t>𝑗</m:t>
                              </m:r>
                              <m:r>
                                <a:rPr lang="en-AU" b="0" i="1" smtClean="0">
                                  <a:latin typeface="Cambria Math" panose="02040503050406030204" pitchFamily="18" charset="0"/>
                                </a:rPr>
                                <m:t>=1</m:t>
                              </m:r>
                            </m:sub>
                            <m:sup>
                              <m:r>
                                <a:rPr lang="en-AU" b="0" i="1" smtClean="0">
                                  <a:latin typeface="Cambria Math" panose="02040503050406030204" pitchFamily="18" charset="0"/>
                                </a:rPr>
                                <m:t>𝑀</m:t>
                              </m:r>
                              <m:r>
                                <a:rPr lang="en-AU" b="0" i="1" smtClean="0">
                                  <a:latin typeface="Cambria Math" panose="02040503050406030204" pitchFamily="18" charset="0"/>
                                </a:rPr>
                                <m:t>−1</m:t>
                              </m:r>
                            </m:sup>
                            <m:e>
                              <m:sSub>
                                <m:sSubPr>
                                  <m:ctrlPr>
                                    <a:rPr lang="en-AU" b="0" i="1" smtClean="0">
                                      <a:latin typeface="Cambria Math" panose="02040503050406030204" pitchFamily="18" charset="0"/>
                                    </a:rPr>
                                  </m:ctrlPr>
                                </m:sSubPr>
                                <m:e>
                                  <m:r>
                                    <a:rPr lang="en-AU" b="0"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𝑊</m:t>
                                      </m:r>
                                    </m:e>
                                    <m:sub>
                                      <m:sSub>
                                        <m:sSubPr>
                                          <m:ctrlPr>
                                            <a:rPr lang="en-AU" b="1" i="1" smtClean="0">
                                              <a:latin typeface="Cambria Math" panose="02040503050406030204" pitchFamily="18" charset="0"/>
                                              <a:ea typeface="Cambria Math" panose="02040503050406030204" pitchFamily="18" charset="0"/>
                                            </a:rPr>
                                          </m:ctrlPr>
                                        </m:sSubPr>
                                        <m:e>
                                          <m:r>
                                            <a:rPr lang="en-AU" b="1" i="1" smtClean="0">
                                              <a:latin typeface="Cambria Math" panose="02040503050406030204" pitchFamily="18" charset="0"/>
                                              <a:ea typeface="Cambria Math" panose="02040503050406030204" pitchFamily="18" charset="0"/>
                                            </a:rPr>
                                            <m:t>𝒙</m:t>
                                          </m:r>
                                        </m:e>
                                        <m:sub>
                                          <m:r>
                                            <a:rPr lang="en-AU" b="1" i="1" smtClean="0">
                                              <a:latin typeface="Cambria Math" panose="02040503050406030204" pitchFamily="18" charset="0"/>
                                              <a:ea typeface="Cambria Math" panose="02040503050406030204" pitchFamily="18" charset="0"/>
                                            </a:rPr>
                                            <m:t>𝒋</m:t>
                                          </m:r>
                                        </m:sub>
                                      </m:sSub>
                                    </m:sub>
                                  </m:sSub>
                                  <m:r>
                                    <a:rPr lang="en-AU" b="1"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m:t>
                                  </m:r>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𝑊</m:t>
                                      </m:r>
                                    </m:e>
                                    <m:sub>
                                      <m:sSubSup>
                                        <m:sSubSupPr>
                                          <m:ctrlPr>
                                            <a:rPr lang="en-AU" b="1" i="1" smtClean="0">
                                              <a:latin typeface="Cambria Math" panose="02040503050406030204" pitchFamily="18" charset="0"/>
                                              <a:ea typeface="Cambria Math" panose="02040503050406030204" pitchFamily="18" charset="0"/>
                                            </a:rPr>
                                          </m:ctrlPr>
                                        </m:sSubSupPr>
                                        <m:e>
                                          <m:acc>
                                            <m:accPr>
                                              <m:chr m:val="̂"/>
                                              <m:ctrlPr>
                                                <a:rPr lang="en-AU" i="1">
                                                  <a:latin typeface="Cambria Math" panose="02040503050406030204" pitchFamily="18" charset="0"/>
                                                  <a:ea typeface="Cambria Math" panose="02040503050406030204" pitchFamily="18" charset="0"/>
                                                </a:rPr>
                                              </m:ctrlPr>
                                            </m:accPr>
                                            <m:e>
                                              <m:r>
                                                <a:rPr lang="en-AU" b="1" i="1">
                                                  <a:latin typeface="Cambria Math" panose="02040503050406030204" pitchFamily="18" charset="0"/>
                                                  <a:ea typeface="Cambria Math" panose="02040503050406030204" pitchFamily="18" charset="0"/>
                                                </a:rPr>
                                                <m:t>𝒙</m:t>
                                              </m:r>
                                            </m:e>
                                          </m:acc>
                                        </m:e>
                                        <m:sub>
                                          <m:r>
                                            <a:rPr lang="en-AU" b="1" i="1">
                                              <a:latin typeface="Cambria Math" panose="02040503050406030204" pitchFamily="18" charset="0"/>
                                              <a:ea typeface="Cambria Math" panose="02040503050406030204" pitchFamily="18" charset="0"/>
                                            </a:rPr>
                                            <m:t>𝒋</m:t>
                                          </m:r>
                                        </m:sub>
                                        <m:sup>
                                          <m:r>
                                            <a:rPr lang="en-AU" b="1" i="1" smtClean="0">
                                              <a:latin typeface="Cambria Math" panose="02040503050406030204" pitchFamily="18" charset="0"/>
                                              <a:ea typeface="Cambria Math" panose="02040503050406030204" pitchFamily="18" charset="0"/>
                                            </a:rPr>
                                            <m:t>𝒊</m:t>
                                          </m:r>
                                        </m:sup>
                                      </m:sSubSup>
                                    </m:sub>
                                  </m:sSub>
                                  <m:r>
                                    <a:rPr lang="en-AU" b="0" i="1" smtClean="0">
                                      <a:latin typeface="Cambria Math" panose="02040503050406030204" pitchFamily="18" charset="0"/>
                                    </a:rPr>
                                    <m:t>||</m:t>
                                  </m:r>
                                </m:e>
                                <m:sub>
                                  <m:r>
                                    <a:rPr lang="en-AU" b="0" i="1" smtClean="0">
                                      <a:latin typeface="Cambria Math" panose="02040503050406030204" pitchFamily="18" charset="0"/>
                                    </a:rPr>
                                    <m:t>2</m:t>
                                  </m:r>
                                </m:sub>
                              </m:sSub>
                            </m:e>
                          </m:nary>
                        </m:e>
                      </m:d>
                      <m:r>
                        <a:rPr lang="en-AU" b="0" i="1" smtClean="0">
                          <a:latin typeface="Cambria Math" panose="02040503050406030204" pitchFamily="18" charset="0"/>
                        </a:rPr>
                        <m:t> </m:t>
                      </m:r>
                    </m:oMath>
                  </m:oMathPara>
                </a14:m>
                <a:endParaRPr lang="en-US" dirty="0"/>
              </a:p>
            </p:txBody>
          </p:sp>
        </mc:Choice>
        <mc:Fallback xmlns="">
          <p:sp>
            <p:nvSpPr>
              <p:cNvPr id="6" name="TextBox 5">
                <a:extLst>
                  <a:ext uri="{FF2B5EF4-FFF2-40B4-BE49-F238E27FC236}">
                    <a16:creationId xmlns:a16="http://schemas.microsoft.com/office/drawing/2014/main" id="{AA289D84-5DBF-DBA1-E630-77534A8CC8AE}"/>
                  </a:ext>
                </a:extLst>
              </p:cNvPr>
              <p:cNvSpPr txBox="1">
                <a:spLocks noRot="1" noChangeAspect="1" noMove="1" noResize="1" noEditPoints="1" noAdjustHandles="1" noChangeArrowheads="1" noChangeShapeType="1" noTextEdit="1"/>
              </p:cNvSpPr>
              <p:nvPr/>
            </p:nvSpPr>
            <p:spPr>
              <a:xfrm>
                <a:off x="406399" y="1659467"/>
                <a:ext cx="9982201" cy="4126386"/>
              </a:xfrm>
              <a:prstGeom prst="rect">
                <a:avLst/>
              </a:prstGeom>
              <a:blipFill>
                <a:blip r:embed="rId2"/>
                <a:stretch>
                  <a:fillRect l="-636" t="-6748" b="-29755"/>
                </a:stretch>
              </a:blipFill>
            </p:spPr>
            <p:txBody>
              <a:bodyPr/>
              <a:lstStyle/>
              <a:p>
                <a:r>
                  <a:rPr lang="en-US">
                    <a:noFill/>
                  </a:rPr>
                  <a:t> </a:t>
                </a:r>
              </a:p>
            </p:txBody>
          </p:sp>
        </mc:Fallback>
      </mc:AlternateContent>
    </p:spTree>
    <p:extLst>
      <p:ext uri="{BB962C8B-B14F-4D97-AF65-F5344CB8AC3E}">
        <p14:creationId xmlns:p14="http://schemas.microsoft.com/office/powerpoint/2010/main" val="252851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5E6257-F622-F0A9-71BF-F74960BDE875}"/>
              </a:ext>
            </a:extLst>
          </p:cNvPr>
          <p:cNvSpPr>
            <a:spLocks noGrp="1"/>
          </p:cNvSpPr>
          <p:nvPr>
            <p:ph type="sldNum" sz="quarter" idx="12"/>
          </p:nvPr>
        </p:nvSpPr>
        <p:spPr/>
        <p:txBody>
          <a:bodyPr/>
          <a:lstStyle/>
          <a:p>
            <a:fld id="{FFCD8EAC-DC65-FC4C-B8F0-07AD03F7DC5A}" type="slidenum">
              <a:rPr lang="en-US" smtClean="0"/>
              <a:pPr/>
              <a:t>9</a:t>
            </a:fld>
            <a:endParaRPr lang="en-US" dirty="0"/>
          </a:p>
        </p:txBody>
      </p:sp>
      <p:sp>
        <p:nvSpPr>
          <p:cNvPr id="3" name="Title 9">
            <a:extLst>
              <a:ext uri="{FF2B5EF4-FFF2-40B4-BE49-F238E27FC236}">
                <a16:creationId xmlns:a16="http://schemas.microsoft.com/office/drawing/2014/main" id="{C69C7866-CA64-A06E-786A-9B2D64D4BC21}"/>
              </a:ext>
            </a:extLst>
          </p:cNvPr>
          <p:cNvSpPr txBox="1">
            <a:spLocks/>
          </p:cNvSpPr>
          <p:nvPr/>
        </p:nvSpPr>
        <p:spPr>
          <a:xfrm>
            <a:off x="1681163" y="179171"/>
            <a:ext cx="10400770" cy="490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AU" dirty="0"/>
              <a:t>Dynamic System - Layer-wise Pruning and Sequential Update</a:t>
            </a:r>
            <a:endParaRPr lang="en-US" dirty="0">
              <a:cs typeface="Arial" panose="020B0604020202020204" pitchFamily="34" charset="0"/>
            </a:endParaRPr>
          </a:p>
        </p:txBody>
      </p:sp>
      <p:sp>
        <p:nvSpPr>
          <p:cNvPr id="4" name="TextBox 3">
            <a:extLst>
              <a:ext uri="{FF2B5EF4-FFF2-40B4-BE49-F238E27FC236}">
                <a16:creationId xmlns:a16="http://schemas.microsoft.com/office/drawing/2014/main" id="{A937816A-EEF8-6BE1-1BBD-175AA833D0E3}"/>
              </a:ext>
            </a:extLst>
          </p:cNvPr>
          <p:cNvSpPr txBox="1"/>
          <p:nvPr/>
        </p:nvSpPr>
        <p:spPr>
          <a:xfrm>
            <a:off x="406400" y="1024467"/>
            <a:ext cx="5181600" cy="369332"/>
          </a:xfrm>
          <a:prstGeom prst="rect">
            <a:avLst/>
          </a:prstGeom>
          <a:noFill/>
        </p:spPr>
        <p:txBody>
          <a:bodyPr wrap="square" rtlCol="0">
            <a:spAutoFit/>
          </a:bodyPr>
          <a:lstStyle/>
          <a:p>
            <a:r>
              <a:rPr lang="en-US" b="1" u="sng" dirty="0"/>
              <a:t>Layer-wise Pruning (local user) – alternating update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08255A-C0D5-09A7-87CF-971489602231}"/>
                  </a:ext>
                </a:extLst>
              </p:cNvPr>
              <p:cNvSpPr txBox="1"/>
              <p:nvPr/>
            </p:nvSpPr>
            <p:spPr>
              <a:xfrm>
                <a:off x="406400" y="1761067"/>
                <a:ext cx="10651067" cy="3970318"/>
              </a:xfrm>
              <a:prstGeom prst="rect">
                <a:avLst/>
              </a:prstGeom>
              <a:noFill/>
            </p:spPr>
            <p:txBody>
              <a:bodyPr wrap="square" rtlCol="0">
                <a:spAutoFit/>
              </a:bodyPr>
              <a:lstStyle/>
              <a:p>
                <a:r>
                  <a:rPr lang="en-US" dirty="0"/>
                  <a:t>We expect the final model remains a relatively high classification accuracy while protecting the privacy. </a:t>
                </a:r>
              </a:p>
              <a:p>
                <a:endParaRPr lang="en-US" dirty="0"/>
              </a:p>
              <a:p>
                <a:r>
                  <a:rPr lang="en-US" dirty="0"/>
                  <a:t>An alternative pruning method is proposed to not choose the same set of layers to prune for every </a:t>
                </a:r>
                <a14:m>
                  <m:oMath xmlns:m="http://schemas.openxmlformats.org/officeDocument/2006/math">
                    <m:r>
                      <a:rPr lang="en-AU" b="0" i="1" smtClean="0">
                        <a:latin typeface="Cambria Math" panose="02040503050406030204" pitchFamily="18" charset="0"/>
                      </a:rPr>
                      <m:t>𝐾</m:t>
                    </m:r>
                  </m:oMath>
                </a14:m>
                <a:r>
                  <a:rPr lang="en-US" dirty="0"/>
                  <a:t> training epochs.</a:t>
                </a:r>
              </a:p>
              <a:p>
                <a:endParaRPr lang="en-US" dirty="0"/>
              </a:p>
              <a:p>
                <a:r>
                  <a:rPr lang="en-US" dirty="0"/>
                  <a:t>For example, let </a:t>
                </a:r>
                <a14:m>
                  <m:oMath xmlns:m="http://schemas.openxmlformats.org/officeDocument/2006/math">
                    <m:sSup>
                      <m:sSupPr>
                        <m:ctrlPr>
                          <a:rPr lang="en-AU" b="0" i="1" smtClean="0">
                            <a:latin typeface="Cambria Math" panose="02040503050406030204" pitchFamily="18" charset="0"/>
                          </a:rPr>
                        </m:ctrlPr>
                      </m:sSupPr>
                      <m:e>
                        <m:r>
                          <a:rPr lang="en-AU" b="1" i="1" smtClean="0">
                            <a:latin typeface="Cambria Math" panose="02040503050406030204" pitchFamily="18" charset="0"/>
                          </a:rPr>
                          <m:t>𝒄</m:t>
                        </m:r>
                      </m:e>
                      <m:sup>
                        <m:r>
                          <a:rPr lang="en-AU" b="0" i="1" smtClean="0">
                            <a:latin typeface="Cambria Math" panose="02040503050406030204" pitchFamily="18" charset="0"/>
                          </a:rPr>
                          <m:t>𝐾</m:t>
                        </m:r>
                        <m:r>
                          <a:rPr lang="en-AU" b="0" i="1" smtClean="0">
                            <a:latin typeface="Cambria Math" panose="02040503050406030204" pitchFamily="18" charset="0"/>
                          </a:rPr>
                          <m:t>−1</m:t>
                        </m:r>
                      </m:sup>
                    </m:sSup>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sSub>
                          <m:sSubPr>
                            <m:ctrlPr>
                              <a:rPr lang="en-AU" b="0" i="1" smtClean="0">
                                <a:latin typeface="Cambria Math" panose="02040503050406030204" pitchFamily="18" charset="0"/>
                              </a:rPr>
                            </m:ctrlPr>
                          </m:sSubPr>
                          <m:e>
                            <m:r>
                              <a:rPr lang="en-AU" b="0" i="1" smtClean="0">
                                <a:latin typeface="Cambria Math" panose="02040503050406030204" pitchFamily="18" charset="0"/>
                              </a:rPr>
                              <m:t>h</m:t>
                            </m:r>
                          </m:e>
                          <m:sub>
                            <m:r>
                              <a:rPr lang="en-AU" b="0" i="1" smtClean="0">
                                <a:latin typeface="Cambria Math" panose="02040503050406030204" pitchFamily="18" charset="0"/>
                              </a:rPr>
                              <m:t>1</m:t>
                            </m:r>
                          </m:sub>
                        </m:sSub>
                        <m:r>
                          <a:rPr lang="en-AU" b="0" i="1" smtClean="0">
                            <a:latin typeface="Cambria Math" panose="02040503050406030204" pitchFamily="18" charset="0"/>
                          </a:rPr>
                          <m:t> , </m:t>
                        </m:r>
                        <m:sSub>
                          <m:sSubPr>
                            <m:ctrlPr>
                              <a:rPr lang="en-AU" b="0" i="1" smtClean="0">
                                <a:latin typeface="Cambria Math" panose="02040503050406030204" pitchFamily="18" charset="0"/>
                              </a:rPr>
                            </m:ctrlPr>
                          </m:sSubPr>
                          <m:e>
                            <m:r>
                              <a:rPr lang="en-AU" b="0" i="1" smtClean="0">
                                <a:latin typeface="Cambria Math" panose="02040503050406030204" pitchFamily="18" charset="0"/>
                              </a:rPr>
                              <m:t>h</m:t>
                            </m:r>
                          </m:e>
                          <m:sub>
                            <m:r>
                              <a:rPr lang="en-AU" b="0" i="1" smtClean="0">
                                <a:latin typeface="Cambria Math" panose="02040503050406030204" pitchFamily="18" charset="0"/>
                              </a:rPr>
                              <m:t>2</m:t>
                            </m:r>
                          </m:sub>
                        </m:sSub>
                        <m:r>
                          <a:rPr lang="en-AU" b="0" i="1" smtClean="0">
                            <a:latin typeface="Cambria Math" panose="02040503050406030204" pitchFamily="18" charset="0"/>
                          </a:rPr>
                          <m:t>, …, </m:t>
                        </m:r>
                        <m:sSub>
                          <m:sSubPr>
                            <m:ctrlPr>
                              <a:rPr lang="en-AU" b="0" i="1" smtClean="0">
                                <a:latin typeface="Cambria Math" panose="02040503050406030204" pitchFamily="18" charset="0"/>
                              </a:rPr>
                            </m:ctrlPr>
                          </m:sSubPr>
                          <m:e>
                            <m:r>
                              <a:rPr lang="en-AU" b="0" i="1" smtClean="0">
                                <a:latin typeface="Cambria Math" panose="02040503050406030204" pitchFamily="18" charset="0"/>
                              </a:rPr>
                              <m:t>h</m:t>
                            </m:r>
                          </m:e>
                          <m:sub>
                            <m:r>
                              <a:rPr lang="en-AU" b="0" i="1" smtClean="0">
                                <a:latin typeface="Cambria Math" panose="02040503050406030204" pitchFamily="18" charset="0"/>
                              </a:rPr>
                              <m:t>𝑇</m:t>
                            </m:r>
                          </m:sub>
                        </m:sSub>
                      </m:e>
                    </m:d>
                  </m:oMath>
                </a14:m>
                <a:r>
                  <a:rPr lang="en-US" dirty="0"/>
                  <a:t> be the set of layers to be pruned at the </a:t>
                </a:r>
                <a14:m>
                  <m:oMath xmlns:m="http://schemas.openxmlformats.org/officeDocument/2006/math">
                    <m:r>
                      <a:rPr lang="en-AU" i="1">
                        <a:latin typeface="Cambria Math" panose="02040503050406030204" pitchFamily="18" charset="0"/>
                      </a:rPr>
                      <m:t>𝐾</m:t>
                    </m:r>
                    <m:r>
                      <a:rPr lang="en-AU" i="1">
                        <a:latin typeface="Cambria Math" panose="02040503050406030204" pitchFamily="18" charset="0"/>
                      </a:rPr>
                      <m:t>−1</m:t>
                    </m:r>
                  </m:oMath>
                </a14:m>
                <a:r>
                  <a:rPr lang="en-US" dirty="0" err="1"/>
                  <a:t>th</a:t>
                </a:r>
                <a:r>
                  <a:rPr lang="en-US" dirty="0"/>
                  <a:t> training epoch.</a:t>
                </a:r>
              </a:p>
              <a:p>
                <a:r>
                  <a:rPr lang="en-US" dirty="0"/>
                  <a:t>If </a:t>
                </a:r>
                <a14:m>
                  <m:oMath xmlns:m="http://schemas.openxmlformats.org/officeDocument/2006/math">
                    <m:sSup>
                      <m:sSupPr>
                        <m:ctrlPr>
                          <a:rPr lang="en-AU" i="1">
                            <a:latin typeface="Cambria Math" panose="02040503050406030204" pitchFamily="18" charset="0"/>
                          </a:rPr>
                        </m:ctrlPr>
                      </m:sSupPr>
                      <m:e>
                        <m:r>
                          <a:rPr lang="en-AU" b="1" i="1">
                            <a:latin typeface="Cambria Math" panose="02040503050406030204" pitchFamily="18" charset="0"/>
                          </a:rPr>
                          <m:t>𝒄</m:t>
                        </m:r>
                      </m:e>
                      <m:sup>
                        <m:r>
                          <a:rPr lang="en-AU" i="1">
                            <a:latin typeface="Cambria Math" panose="02040503050406030204" pitchFamily="18" charset="0"/>
                          </a:rPr>
                          <m:t>𝐾</m:t>
                        </m:r>
                        <m:r>
                          <a:rPr lang="en-AU" i="1">
                            <a:latin typeface="Cambria Math" panose="02040503050406030204" pitchFamily="18" charset="0"/>
                          </a:rPr>
                          <m:t>−1</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r>
                          <a:rPr lang="en-AU" b="1" i="1">
                            <a:latin typeface="Cambria Math" panose="02040503050406030204" pitchFamily="18" charset="0"/>
                          </a:rPr>
                          <m:t>𝒄</m:t>
                        </m:r>
                      </m:e>
                      <m:sup>
                        <m:r>
                          <a:rPr lang="en-AU" i="1">
                            <a:latin typeface="Cambria Math" panose="02040503050406030204" pitchFamily="18" charset="0"/>
                          </a:rPr>
                          <m:t>𝐾</m:t>
                        </m:r>
                      </m:sup>
                    </m:sSup>
                  </m:oMath>
                </a14:m>
                <a:r>
                  <a:rPr lang="en-US" dirty="0"/>
                  <a:t>, we replace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h</m:t>
                        </m:r>
                      </m:e>
                      <m:sub>
                        <m:r>
                          <a:rPr lang="en-AU" i="1">
                            <a:latin typeface="Cambria Math" panose="02040503050406030204" pitchFamily="18" charset="0"/>
                          </a:rPr>
                          <m:t>1</m:t>
                        </m:r>
                      </m:sub>
                    </m:sSub>
                  </m:oMath>
                </a14:m>
                <a:r>
                  <a:rPr lang="en-US" dirty="0"/>
                  <a:t> by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h</m:t>
                        </m:r>
                      </m:e>
                      <m:sub>
                        <m:r>
                          <a:rPr lang="en-AU" b="0" i="1" smtClean="0">
                            <a:latin typeface="Cambria Math" panose="02040503050406030204" pitchFamily="18" charset="0"/>
                          </a:rPr>
                          <m:t>𝑇</m:t>
                        </m:r>
                        <m:r>
                          <a:rPr lang="en-AU" b="0" i="1" smtClean="0">
                            <a:latin typeface="Cambria Math" panose="02040503050406030204" pitchFamily="18" charset="0"/>
                          </a:rPr>
                          <m:t>+1</m:t>
                        </m:r>
                      </m:sub>
                    </m:sSub>
                  </m:oMath>
                </a14:m>
                <a:r>
                  <a:rPr lang="en-US" dirty="0"/>
                  <a:t> so that </a:t>
                </a:r>
                <a14:m>
                  <m:oMath xmlns:m="http://schemas.openxmlformats.org/officeDocument/2006/math">
                    <m:sSup>
                      <m:sSupPr>
                        <m:ctrlPr>
                          <a:rPr lang="en-AU" i="1">
                            <a:latin typeface="Cambria Math" panose="02040503050406030204" pitchFamily="18" charset="0"/>
                          </a:rPr>
                        </m:ctrlPr>
                      </m:sSupPr>
                      <m:e>
                        <m:r>
                          <a:rPr lang="en-AU" b="1" i="1">
                            <a:latin typeface="Cambria Math" panose="02040503050406030204" pitchFamily="18" charset="0"/>
                          </a:rPr>
                          <m:t>𝒄</m:t>
                        </m:r>
                      </m:e>
                      <m:sup>
                        <m:r>
                          <a:rPr lang="en-AU" i="1">
                            <a:latin typeface="Cambria Math" panose="02040503050406030204" pitchFamily="18" charset="0"/>
                          </a:rPr>
                          <m:t>𝐾</m:t>
                        </m:r>
                        <m:r>
                          <a:rPr lang="en-AU" i="1">
                            <a:latin typeface="Cambria Math" panose="02040503050406030204" pitchFamily="18" charset="0"/>
                          </a:rPr>
                          <m:t>−1</m:t>
                        </m:r>
                      </m:sup>
                    </m:sSup>
                    <m:r>
                      <a:rPr lang="en-AU" i="1">
                        <a:latin typeface="Cambria Math" panose="02040503050406030204" pitchFamily="18" charset="0"/>
                      </a:rPr>
                      <m:t>=</m:t>
                    </m:r>
                    <m:d>
                      <m:dPr>
                        <m:begChr m:val="{"/>
                        <m:endChr m:val="}"/>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h</m:t>
                            </m:r>
                          </m:e>
                          <m:sub>
                            <m:r>
                              <a:rPr lang="en-AU" b="0" i="1" smtClean="0">
                                <a:latin typeface="Cambria Math" panose="02040503050406030204" pitchFamily="18" charset="0"/>
                              </a:rPr>
                              <m:t>2</m:t>
                            </m:r>
                          </m:sub>
                        </m:sSub>
                        <m:r>
                          <a:rPr lang="en-AU" i="1">
                            <a:latin typeface="Cambria Math" panose="02040503050406030204" pitchFamily="18" charset="0"/>
                          </a:rPr>
                          <m:t> , </m:t>
                        </m:r>
                        <m:sSub>
                          <m:sSubPr>
                            <m:ctrlPr>
                              <a:rPr lang="en-AU" i="1">
                                <a:latin typeface="Cambria Math" panose="02040503050406030204" pitchFamily="18" charset="0"/>
                              </a:rPr>
                            </m:ctrlPr>
                          </m:sSubPr>
                          <m:e>
                            <m:r>
                              <a:rPr lang="en-AU" i="1">
                                <a:latin typeface="Cambria Math" panose="02040503050406030204" pitchFamily="18" charset="0"/>
                              </a:rPr>
                              <m:t>h</m:t>
                            </m:r>
                          </m:e>
                          <m:sub>
                            <m:r>
                              <a:rPr lang="en-AU" b="0" i="1" smtClean="0">
                                <a:latin typeface="Cambria Math" panose="02040503050406030204" pitchFamily="18" charset="0"/>
                              </a:rPr>
                              <m:t>3</m:t>
                            </m:r>
                          </m:sub>
                        </m:sSub>
                        <m:r>
                          <a:rPr lang="en-AU" i="1">
                            <a:latin typeface="Cambria Math" panose="02040503050406030204" pitchFamily="18" charset="0"/>
                          </a:rPr>
                          <m:t>, …, </m:t>
                        </m:r>
                        <m:sSub>
                          <m:sSubPr>
                            <m:ctrlPr>
                              <a:rPr lang="en-AU" i="1">
                                <a:latin typeface="Cambria Math" panose="02040503050406030204" pitchFamily="18" charset="0"/>
                              </a:rPr>
                            </m:ctrlPr>
                          </m:sSubPr>
                          <m:e>
                            <m:r>
                              <a:rPr lang="en-AU" i="1">
                                <a:latin typeface="Cambria Math" panose="02040503050406030204" pitchFamily="18" charset="0"/>
                              </a:rPr>
                              <m:t>h</m:t>
                            </m:r>
                          </m:e>
                          <m:sub>
                            <m:r>
                              <a:rPr lang="en-AU" i="1">
                                <a:latin typeface="Cambria Math" panose="02040503050406030204" pitchFamily="18" charset="0"/>
                              </a:rPr>
                              <m:t>𝑇</m:t>
                            </m:r>
                            <m:r>
                              <a:rPr lang="en-AU" b="0" i="1" smtClean="0">
                                <a:latin typeface="Cambria Math" panose="02040503050406030204" pitchFamily="18" charset="0"/>
                              </a:rPr>
                              <m:t>+1</m:t>
                            </m:r>
                          </m:sub>
                        </m:sSub>
                      </m:e>
                    </m:d>
                  </m:oMath>
                </a14:m>
                <a:r>
                  <a:rPr lang="en-US" dirty="0"/>
                  <a:t> . This method avoids the same set of layers to be pruned during the model update, which might have several training epochs.</a:t>
                </a:r>
              </a:p>
              <a:p>
                <a:endParaRPr lang="en-US" dirty="0"/>
              </a:p>
              <a:p>
                <a:r>
                  <a:rPr lang="en-US" dirty="0"/>
                  <a:t>Example of layer-wise pruning for a ResNet18 network with 2 layers to be pruned:</a:t>
                </a:r>
              </a:p>
              <a:p>
                <a:r>
                  <a:rPr lang="en-US" dirty="0"/>
                  <a:t>1</a:t>
                </a:r>
                <a:r>
                  <a:rPr lang="en-US" baseline="30000" dirty="0"/>
                  <a:t>st</a:t>
                </a:r>
                <a:r>
                  <a:rPr lang="en-US" dirty="0"/>
                  <a:t> epoch: ['layer4.1.conv1.weight', 'layer4.1.conv2.weight’]. Layer index: [15, 16]</a:t>
                </a:r>
              </a:p>
              <a:p>
                <a:r>
                  <a:rPr lang="en-US" dirty="0"/>
                  <a:t>6</a:t>
                </a:r>
                <a:r>
                  <a:rPr lang="en-US" baseline="30000" dirty="0"/>
                  <a:t>th</a:t>
                </a:r>
                <a:r>
                  <a:rPr lang="en-US" dirty="0"/>
                  <a:t> epoch: ['layer4.1.conv2.weight', 'layer4.0.conv2.weight’]. Layer index: [16, 14]</a:t>
                </a:r>
              </a:p>
              <a:p>
                <a:r>
                  <a:rPr lang="en-US" dirty="0"/>
                  <a:t>11</a:t>
                </a:r>
                <a:r>
                  <a:rPr lang="en-US" baseline="30000" dirty="0"/>
                  <a:t>th</a:t>
                </a:r>
                <a:r>
                  <a:rPr lang="en-US" dirty="0"/>
                  <a:t> epoch: ['layer4.1.conv1.weight', 'layer4.1.conv2.weight’]. Layer index: [15, 16]</a:t>
                </a:r>
              </a:p>
              <a:p>
                <a:r>
                  <a:rPr lang="en-US" dirty="0"/>
                  <a:t>…</a:t>
                </a:r>
              </a:p>
            </p:txBody>
          </p:sp>
        </mc:Choice>
        <mc:Fallback xmlns="">
          <p:sp>
            <p:nvSpPr>
              <p:cNvPr id="5" name="TextBox 4">
                <a:extLst>
                  <a:ext uri="{FF2B5EF4-FFF2-40B4-BE49-F238E27FC236}">
                    <a16:creationId xmlns:a16="http://schemas.microsoft.com/office/drawing/2014/main" id="{D908255A-C0D5-09A7-87CF-971489602231}"/>
                  </a:ext>
                </a:extLst>
              </p:cNvPr>
              <p:cNvSpPr txBox="1">
                <a:spLocks noRot="1" noChangeAspect="1" noMove="1" noResize="1" noEditPoints="1" noAdjustHandles="1" noChangeArrowheads="1" noChangeShapeType="1" noTextEdit="1"/>
              </p:cNvSpPr>
              <p:nvPr/>
            </p:nvSpPr>
            <p:spPr>
              <a:xfrm>
                <a:off x="406400" y="1761067"/>
                <a:ext cx="10651067" cy="3970318"/>
              </a:xfrm>
              <a:prstGeom prst="rect">
                <a:avLst/>
              </a:prstGeom>
              <a:blipFill>
                <a:blip r:embed="rId3"/>
                <a:stretch>
                  <a:fillRect l="-596" t="-637" b="-1592"/>
                </a:stretch>
              </a:blipFill>
            </p:spPr>
            <p:txBody>
              <a:bodyPr/>
              <a:lstStyle/>
              <a:p>
                <a:r>
                  <a:rPr lang="en-US">
                    <a:noFill/>
                  </a:rPr>
                  <a:t> </a:t>
                </a:r>
              </a:p>
            </p:txBody>
          </p:sp>
        </mc:Fallback>
      </mc:AlternateContent>
    </p:spTree>
    <p:extLst>
      <p:ext uri="{BB962C8B-B14F-4D97-AF65-F5344CB8AC3E}">
        <p14:creationId xmlns:p14="http://schemas.microsoft.com/office/powerpoint/2010/main" val="2238505342"/>
      </p:ext>
    </p:extLst>
  </p:cSld>
  <p:clrMapOvr>
    <a:masterClrMapping/>
  </p:clrMapOvr>
</p:sld>
</file>

<file path=ppt/theme/theme1.xml><?xml version="1.0" encoding="utf-8"?>
<a:theme xmlns:a="http://schemas.openxmlformats.org/drawingml/2006/main" name="Normal Slide Mas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80623F7-243B-3B47-AA7B-30902BF5DA7B}" vid="{1E9B42A1-F234-DE4D-A7B9-E652080618A7}"/>
    </a:ext>
  </a:extLst>
</a:theme>
</file>

<file path=ppt/theme/theme2.xml><?xml version="1.0" encoding="utf-8"?>
<a:theme xmlns:a="http://schemas.openxmlformats.org/drawingml/2006/main" name="Top Title Slide Mas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80623F7-243B-3B47-AA7B-30902BF5DA7B}" vid="{8D457AA5-6EAA-7946-8510-1CE3AF30CA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2017</TotalTime>
  <Words>1397</Words>
  <Application>Microsoft Macintosh PowerPoint</Application>
  <PresentationFormat>Widescreen</PresentationFormat>
  <Paragraphs>190</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system-ui</vt:lpstr>
      <vt:lpstr>Arial</vt:lpstr>
      <vt:lpstr>Calibri</vt:lpstr>
      <vt:lpstr>Cambria Math</vt:lpstr>
      <vt:lpstr>Courier New</vt:lpstr>
      <vt:lpstr>Wingdings</vt:lpstr>
      <vt:lpstr>Normal Slide Master</vt:lpstr>
      <vt:lpstr>Top Title Slide Master</vt:lpstr>
      <vt:lpstr>Data Privacy and Protection on Deep Leakage from Gradients by Layer-Wise Pruning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Privacy and Protection on Deep Leakage from Gradients by Layer-Wise Pruning</dc:title>
  <dc:creator>Bryan Liu</dc:creator>
  <cp:lastModifiedBy>Bryan Liu</cp:lastModifiedBy>
  <cp:revision>18</cp:revision>
  <dcterms:created xsi:type="dcterms:W3CDTF">2022-05-19T12:16:39Z</dcterms:created>
  <dcterms:modified xsi:type="dcterms:W3CDTF">2022-05-23T11:16:21Z</dcterms:modified>
</cp:coreProperties>
</file>